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75" r:id="rId4"/>
    <p:sldId id="347" r:id="rId5"/>
    <p:sldId id="376" r:id="rId6"/>
    <p:sldId id="261" r:id="rId7"/>
    <p:sldId id="377" r:id="rId8"/>
    <p:sldId id="378" r:id="rId9"/>
    <p:sldId id="379" r:id="rId10"/>
    <p:sldId id="380" r:id="rId11"/>
    <p:sldId id="381" r:id="rId12"/>
    <p:sldId id="335" r:id="rId13"/>
    <p:sldId id="385" r:id="rId14"/>
    <p:sldId id="386" r:id="rId15"/>
    <p:sldId id="382" r:id="rId16"/>
    <p:sldId id="326" r:id="rId17"/>
    <p:sldId id="387" r:id="rId18"/>
    <p:sldId id="388" r:id="rId19"/>
    <p:sldId id="389" r:id="rId20"/>
    <p:sldId id="383" r:id="rId21"/>
    <p:sldId id="390" r:id="rId22"/>
    <p:sldId id="368" r:id="rId23"/>
    <p:sldId id="391" r:id="rId24"/>
    <p:sldId id="392" r:id="rId25"/>
    <p:sldId id="393" r:id="rId26"/>
    <p:sldId id="394" r:id="rId27"/>
    <p:sldId id="395" r:id="rId28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CC"/>
    <a:srgbClr val="00FF00"/>
    <a:srgbClr val="57D3FF"/>
    <a:srgbClr val="BAF3FE"/>
    <a:srgbClr val="0305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7497" autoAdjust="0"/>
  </p:normalViewPr>
  <p:slideViewPr>
    <p:cSldViewPr>
      <p:cViewPr varScale="1">
        <p:scale>
          <a:sx n="79" d="100"/>
          <a:sy n="79" d="100"/>
        </p:scale>
        <p:origin x="-2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09" y="-86"/>
      </p:cViewPr>
      <p:guideLst>
        <p:guide orient="horz" pos="2952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19.wmf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jpeg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84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660" y="0"/>
            <a:ext cx="3067183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8785"/>
            <a:ext cx="3067184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660" y="8898785"/>
            <a:ext cx="3067183" cy="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069B27-80B6-41F3-9313-A0B90D605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84" cy="468472"/>
          </a:xfrm>
          <a:prstGeom prst="rect">
            <a:avLst/>
          </a:prstGeom>
        </p:spPr>
        <p:txBody>
          <a:bodyPr vert="horz" lIns="94137" tIns="47069" rIns="94137" bIns="4706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660" y="0"/>
            <a:ext cx="3067183" cy="468472"/>
          </a:xfrm>
          <a:prstGeom prst="rect">
            <a:avLst/>
          </a:prstGeom>
        </p:spPr>
        <p:txBody>
          <a:bodyPr vert="horz" lIns="94137" tIns="47069" rIns="94137" bIns="47069" rtlCol="0"/>
          <a:lstStyle>
            <a:lvl1pPr algn="r">
              <a:defRPr sz="1200"/>
            </a:lvl1pPr>
          </a:lstStyle>
          <a:p>
            <a:pPr>
              <a:defRPr/>
            </a:pPr>
            <a:fld id="{81601C63-50E0-4CA6-996C-223E67928623}" type="datetimeFigureOut">
              <a:rPr lang="en-US"/>
              <a:pPr>
                <a:defRPr/>
              </a:pPr>
              <a:t>6/15/2009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37" tIns="47069" rIns="94137" bIns="4706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339" y="4450477"/>
            <a:ext cx="5662400" cy="4216241"/>
          </a:xfrm>
          <a:prstGeom prst="rect">
            <a:avLst/>
          </a:prstGeom>
        </p:spPr>
        <p:txBody>
          <a:bodyPr vert="horz" lIns="94137" tIns="47069" rIns="94137" bIns="470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8785"/>
            <a:ext cx="3067184" cy="468472"/>
          </a:xfrm>
          <a:prstGeom prst="rect">
            <a:avLst/>
          </a:prstGeom>
        </p:spPr>
        <p:txBody>
          <a:bodyPr vert="horz" lIns="94137" tIns="47069" rIns="94137" bIns="4706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660" y="8898785"/>
            <a:ext cx="3067183" cy="468472"/>
          </a:xfrm>
          <a:prstGeom prst="rect">
            <a:avLst/>
          </a:prstGeom>
        </p:spPr>
        <p:txBody>
          <a:bodyPr vert="horz" lIns="94137" tIns="47069" rIns="94137" bIns="47069" rtlCol="0" anchor="b"/>
          <a:lstStyle>
            <a:lvl1pPr algn="r">
              <a:defRPr sz="1200"/>
            </a:lvl1pPr>
          </a:lstStyle>
          <a:p>
            <a:pPr>
              <a:defRPr/>
            </a:pPr>
            <a:fld id="{78BC355C-0A22-4C64-9370-A496DB04A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C355C-0A22-4C64-9370-A496DB04A2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C355C-0A22-4C64-9370-A496DB04A2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C355C-0A22-4C64-9370-A496DB04A2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C355C-0A22-4C64-9370-A496DB04A2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C355C-0A22-4C64-9370-A496DB04A2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277C-819C-4B33-BDE4-4C0603E3F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BBB9-CFAD-4EB7-A2DC-5DB136C27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F5DD-6394-40EE-B4B3-F38DF0B7F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106364"/>
            <a:ext cx="8001000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5240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5240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1" y="38862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38862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0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62400" y="6248400"/>
            <a:ext cx="2514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D5BE-236E-48ED-AB7F-D4AED2284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FCCF-699F-42B1-98C0-520B18EFE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E512-6FE6-48C4-9DD8-7C6F824B3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4341-1321-426D-905E-B71C9AFBF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6A9-1EFB-4799-AF0B-8B4F56F19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9D00E-022F-45CC-8B63-DEFF3DEC8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3515-264E-4934-80BA-C31115CD5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40E1-8EF0-42D2-80A9-6833C4F57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E08-7873-40C6-9314-CB4DB1F37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4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E4D701-DE0B-4B35-8001-EA8951B40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1.jpeg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1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0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8.png"/><Relationship Id="rId9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6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2" Type="http://schemas.openxmlformats.org/officeDocument/2006/relationships/tags" Target="../tags/tag13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6.jpeg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105.jpeg"/><Relationship Id="rId15" Type="http://schemas.openxmlformats.org/officeDocument/2006/relationships/oleObject" Target="../embeddings/oleObject74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04.jpe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0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2.jpeg"/><Relationship Id="rId12" Type="http://schemas.openxmlformats.org/officeDocument/2006/relationships/image" Target="../media/image123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1.jpeg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20.jpeg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119.jpeg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5.png"/><Relationship Id="rId4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8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9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Qualifying Exam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Computational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June 1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latin typeface="Arial" charset="0"/>
                <a:cs typeface="Arial" charset="0"/>
              </a:rPr>
              <a:t> 2009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Ronald M. </a:t>
            </a:r>
            <a:r>
              <a:rPr lang="en-US" sz="2400" dirty="0" err="1" smtClean="0">
                <a:latin typeface="Arial" charset="0"/>
                <a:cs typeface="Arial" charset="0"/>
              </a:rPr>
              <a:t>Caplan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1507" name="Picture 5" descr="SDSU_3Color-large1.gif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5029200"/>
            <a:ext cx="20018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SRCLogolarger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029201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1"/>
            <a:ext cx="9144000" cy="1241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Existence and </a:t>
            </a:r>
            <a:r>
              <a:rPr lang="en-US" sz="3200" cap="none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Azimuthal</a:t>
            </a:r>
            <a:r>
              <a:rPr lang="en-US" sz="32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200" cap="none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Modulational</a:t>
            </a:r>
            <a:r>
              <a:rPr lang="en-US" sz="32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Stability of Vortices in the Cubic-</a:t>
            </a:r>
            <a:r>
              <a:rPr lang="en-US" sz="3200" cap="none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Quintic</a:t>
            </a:r>
            <a:r>
              <a:rPr lang="en-US" sz="32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Nonlinear Schrodinger Equation</a:t>
            </a:r>
            <a:endParaRPr lang="en-US" sz="3200" cap="none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8" descr="https://mail.cgu.edu/exchweb/img/CGU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1" y="4800600"/>
            <a:ext cx="2451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 State Vortex Solutions – Analytic Approximate Profiles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Existence Bounds</a:t>
            </a:r>
            <a:endParaRPr lang="en-US" sz="1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9" name="Rectangle 9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0" name="Rectangle 11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" y="762001"/>
            <a:ext cx="5486400" cy="646331"/>
            <a:chOff x="457200" y="762000"/>
            <a:chExt cx="5486400" cy="646331"/>
          </a:xfrm>
        </p:grpSpPr>
        <p:sp>
          <p:nvSpPr>
            <p:cNvPr id="1049" name="TextBox 16"/>
            <p:cNvSpPr txBox="1">
              <a:spLocks noChangeArrowheads="1"/>
            </p:cNvSpPr>
            <p:nvPr/>
          </p:nvSpPr>
          <p:spPr bwMode="auto">
            <a:xfrm>
              <a:off x="457200" y="762000"/>
              <a:ext cx="3048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1D profile has existence bound:</a:t>
              </a:r>
              <a:endParaRPr lang="en-US" dirty="0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3869582" y="841375"/>
            <a:ext cx="2074018" cy="377825"/>
          </p:xfrm>
          <a:graphic>
            <a:graphicData uri="http://schemas.openxmlformats.org/presentationml/2006/ole">
              <p:oleObj spid="_x0000_s64515" name="Formula" r:id="rId4" imgW="976680" imgH="177840" progId="Equation.Ribbit">
                <p:embed/>
              </p:oleObj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457200" y="1524001"/>
            <a:ext cx="5486400" cy="646331"/>
            <a:chOff x="457200" y="1524000"/>
            <a:chExt cx="5486400" cy="646330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3581400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For 2D profile, numerically thought to be:</a:t>
              </a:r>
            </a:p>
          </p:txBody>
        </p:sp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3833812" y="1524000"/>
            <a:ext cx="2109788" cy="374650"/>
          </p:xfrm>
          <a:graphic>
            <a:graphicData uri="http://schemas.openxmlformats.org/presentationml/2006/ole">
              <p:oleObj spid="_x0000_s64519" name="Formula" r:id="rId5" imgW="1002240" imgH="177840" progId="Equation.Ribbit">
                <p:embed/>
              </p:oleObj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57202" y="2286001"/>
            <a:ext cx="8229599" cy="1575375"/>
            <a:chOff x="457200" y="2286000"/>
            <a:chExt cx="8229599" cy="1575375"/>
          </a:xfrm>
        </p:grpSpPr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457200" y="2286000"/>
              <a:ext cx="3429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However, from VA we see that: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810000" y="2286000"/>
            <a:ext cx="3181350" cy="339725"/>
          </p:xfrm>
          <a:graphic>
            <a:graphicData uri="http://schemas.openxmlformats.org/presentationml/2006/ole">
              <p:oleObj spid="_x0000_s64520" name="Formula" r:id="rId6" imgW="1605600" imgH="171720" progId="Equation.Ribbit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733800" y="2778125"/>
            <a:ext cx="4732337" cy="352425"/>
          </p:xfrm>
          <a:graphic>
            <a:graphicData uri="http://schemas.openxmlformats.org/presentationml/2006/ole">
              <p:oleObj spid="_x0000_s64521" name="Formula" r:id="rId7" imgW="2387880" imgH="177840" progId="Equation.Ribbit">
                <p:embed/>
              </p:oleObj>
            </a:graphicData>
          </a:graphic>
        </p:graphicFrame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981200" y="3212068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Implying that:</a:t>
              </a:r>
            </a:p>
          </p:txBody>
        </p:sp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3733800" y="3282950"/>
            <a:ext cx="1928812" cy="374650"/>
          </p:xfrm>
          <a:graphic>
            <a:graphicData uri="http://schemas.openxmlformats.org/presentationml/2006/ole">
              <p:oleObj spid="_x0000_s64522" name="Formula" r:id="rId8" imgW="915840" imgH="177840" progId="Equation.Ribbit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867400" y="3276600"/>
              <a:ext cx="2819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(Existence bound proven in subsequent publication.)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3821668"/>
            <a:ext cx="8856541" cy="3036332"/>
            <a:chOff x="0" y="3821668"/>
            <a:chExt cx="8856541" cy="3036332"/>
          </a:xfrm>
        </p:grpSpPr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2362200" y="3821668"/>
              <a:ext cx="381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Relationship extremely sensitive!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4495800" y="4191000"/>
            <a:ext cx="4360741" cy="2362200"/>
          </p:xfrm>
          <a:graphic>
            <a:graphicData uri="http://schemas.openxmlformats.org/presentationml/2006/ole">
              <p:oleObj spid="_x0000_s64524" name="Formula" r:id="rId9" imgW="2334600" imgH="1185120" progId="Equation.Ribbit">
                <p:embed/>
              </p:oleObj>
            </a:graphicData>
          </a:graphic>
        </p:graphicFrame>
        <p:pic>
          <p:nvPicPr>
            <p:cNvPr id="6452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4114800"/>
              <a:ext cx="4495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12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med" advTm="12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808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Steady-State Vortex Solutions – Numerically-Exact Profiles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Numerical Nonlinear Optimization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8" name="Rectangle 3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52400" y="2057400"/>
            <a:ext cx="838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152402" y="849868"/>
            <a:ext cx="7924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Take profile ODE and discretize:</a:t>
            </a:r>
            <a:endParaRPr lang="en-US" dirty="0"/>
          </a:p>
        </p:txBody>
      </p:sp>
      <p:graphicFrame>
        <p:nvGraphicFramePr>
          <p:cNvPr id="8196" name="Object 30"/>
          <p:cNvGraphicFramePr>
            <a:graphicFrameLocks noChangeAspect="1"/>
          </p:cNvGraphicFramePr>
          <p:nvPr/>
        </p:nvGraphicFramePr>
        <p:xfrm>
          <a:off x="228602" y="1295401"/>
          <a:ext cx="8613775" cy="625475"/>
        </p:xfrm>
        <a:graphic>
          <a:graphicData uri="http://schemas.openxmlformats.org/presentationml/2006/ole">
            <p:oleObj spid="_x0000_s8196" name="Formula" r:id="rId4" imgW="5379840" imgH="390240" progId="Equation.Ribbit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52400" y="2209800"/>
            <a:ext cx="8297664" cy="2971800"/>
            <a:chOff x="152400" y="2209800"/>
            <a:chExt cx="8297664" cy="2971800"/>
          </a:xfrm>
        </p:grpSpPr>
        <p:pic>
          <p:nvPicPr>
            <p:cNvPr id="8215" name="Picture 29" descr="NOexampl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2332947"/>
              <a:ext cx="3810000" cy="284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3962400" y="2209800"/>
              <a:ext cx="4487664" cy="722531"/>
              <a:chOff x="3962400" y="2209800"/>
              <a:chExt cx="4487664" cy="722531"/>
            </a:xfrm>
          </p:grpSpPr>
          <p:graphicFrame>
            <p:nvGraphicFramePr>
              <p:cNvPr id="8197" name="Object 8"/>
              <p:cNvGraphicFramePr>
                <a:graphicFrameLocks noChangeAspect="1"/>
              </p:cNvGraphicFramePr>
              <p:nvPr/>
            </p:nvGraphicFramePr>
            <p:xfrm>
              <a:off x="5715000" y="2209800"/>
              <a:ext cx="2735064" cy="533400"/>
            </p:xfrm>
            <a:graphic>
              <a:graphicData uri="http://schemas.openxmlformats.org/presentationml/2006/ole">
                <p:oleObj spid="_x0000_s8197" name="Formula" r:id="rId6" imgW="1089720" imgH="212400" progId="Equation.Ribbit">
                  <p:embed/>
                </p:oleObj>
              </a:graphicData>
            </a:graphic>
          </p:graphicFrame>
          <p:sp>
            <p:nvSpPr>
              <p:cNvPr id="8216" name="TextBox 28"/>
              <p:cNvSpPr txBox="1">
                <a:spLocks noChangeArrowheads="1"/>
              </p:cNvSpPr>
              <p:nvPr/>
            </p:nvSpPr>
            <p:spPr bwMode="auto">
              <a:xfrm>
                <a:off x="3962400" y="2286000"/>
                <a:ext cx="16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Iterate initial profile vector:</a:t>
                </a:r>
                <a:endParaRPr lang="en-US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62400" y="3810000"/>
            <a:ext cx="5105400" cy="1524000"/>
            <a:chOff x="3962400" y="3810000"/>
            <a:chExt cx="5105400" cy="1524000"/>
          </a:xfrm>
        </p:grpSpPr>
        <p:sp>
          <p:nvSpPr>
            <p:cNvPr id="8218" name="TextBox 28"/>
            <p:cNvSpPr txBox="1">
              <a:spLocks noChangeArrowheads="1"/>
            </p:cNvSpPr>
            <p:nvPr/>
          </p:nvSpPr>
          <p:spPr bwMode="auto">
            <a:xfrm>
              <a:off x="3962400" y="3810000"/>
              <a:ext cx="510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Find step size through inexact linesearch using backtracking with Wolfe </a:t>
              </a:r>
              <a:r>
                <a:rPr lang="en-US" dirty="0"/>
                <a:t>condition:</a:t>
              </a:r>
            </a:p>
          </p:txBody>
        </p:sp>
        <p:graphicFrame>
          <p:nvGraphicFramePr>
            <p:cNvPr id="8201" name="Object 34"/>
            <p:cNvGraphicFramePr>
              <a:graphicFrameLocks noChangeAspect="1"/>
            </p:cNvGraphicFramePr>
            <p:nvPr/>
          </p:nvGraphicFramePr>
          <p:xfrm>
            <a:off x="4114800" y="4572000"/>
            <a:ext cx="4191012" cy="326855"/>
          </p:xfrm>
          <a:graphic>
            <a:graphicData uri="http://schemas.openxmlformats.org/presentationml/2006/ole">
              <p:oleObj spid="_x0000_s8201" name="Formula" r:id="rId7" imgW="2482920" imgH="194400" progId="Equation.Ribbit">
                <p:embed/>
              </p:oleObj>
            </a:graphicData>
          </a:graphic>
        </p:graphicFrame>
        <p:graphicFrame>
          <p:nvGraphicFramePr>
            <p:cNvPr id="8202" name="Object 35"/>
            <p:cNvGraphicFramePr>
              <a:graphicFrameLocks noChangeAspect="1"/>
            </p:cNvGraphicFramePr>
            <p:nvPr/>
          </p:nvGraphicFramePr>
          <p:xfrm>
            <a:off x="7086600" y="4981575"/>
            <a:ext cx="1252537" cy="352425"/>
          </p:xfrm>
          <a:graphic>
            <a:graphicData uri="http://schemas.openxmlformats.org/presentationml/2006/ole">
              <p:oleObj spid="_x0000_s8202" name="Formula" r:id="rId8" imgW="631440" imgH="177840" progId="Equation.Ribbit">
                <p:embed/>
              </p:oleObj>
            </a:graphicData>
          </a:graphic>
        </p:graphicFrame>
      </p:grpSp>
      <p:graphicFrame>
        <p:nvGraphicFramePr>
          <p:cNvPr id="8203" name="Object 2"/>
          <p:cNvGraphicFramePr>
            <a:graphicFrameLocks noChangeAspect="1"/>
          </p:cNvGraphicFramePr>
          <p:nvPr/>
        </p:nvGraphicFramePr>
        <p:xfrm>
          <a:off x="1371601" y="1295400"/>
          <a:ext cx="5360988" cy="609600"/>
        </p:xfrm>
        <a:graphic>
          <a:graphicData uri="http://schemas.openxmlformats.org/presentationml/2006/ole">
            <p:oleObj spid="_x0000_s8203" name="Formula" r:id="rId9" imgW="3453480" imgH="390240" progId="Equation.Ribbit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962401" y="2819401"/>
            <a:ext cx="4576763" cy="852488"/>
            <a:chOff x="3962400" y="2819400"/>
            <a:chExt cx="4576763" cy="852488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5715000" y="2819400"/>
            <a:ext cx="2824163" cy="852488"/>
          </p:xfrm>
          <a:graphic>
            <a:graphicData uri="http://schemas.openxmlformats.org/presentationml/2006/ole">
              <p:oleObj spid="_x0000_s8204" name="Formula" r:id="rId10" imgW="1452960" imgH="438480" progId="Equation.Ribbit">
                <p:embed/>
              </p:oleObj>
            </a:graphicData>
          </a:graphic>
        </p:graphicFrame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3962400" y="3011269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Progress merit function: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7100" y="5334001"/>
            <a:ext cx="3983901" cy="1298575"/>
            <a:chOff x="4017099" y="5334000"/>
            <a:chExt cx="3983901" cy="1298575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4114800" y="5715000"/>
            <a:ext cx="3886200" cy="458380"/>
          </p:xfrm>
          <a:graphic>
            <a:graphicData uri="http://schemas.openxmlformats.org/presentationml/2006/ole">
              <p:oleObj spid="_x0000_s8206" name="Formula" r:id="rId11" imgW="1798560" imgH="212400" progId="Equation.Ribbit">
                <p:embed/>
              </p:oleObj>
            </a:graphicData>
          </a:graphic>
        </p:graphicFrame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6524914" y="6324600"/>
            <a:ext cx="1399886" cy="307975"/>
          </p:xfrm>
          <a:graphic>
            <a:graphicData uri="http://schemas.openxmlformats.org/presentationml/2006/ole">
              <p:oleObj spid="_x0000_s8207" name="Formula" r:id="rId12" imgW="777240" imgH="171720" progId="Equation.Ribbit">
                <p:embed/>
              </p:oleObj>
            </a:graphicData>
          </a:graphic>
        </p:graphicFrame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4017099" y="5334000"/>
              <a:ext cx="16979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Step Direction: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1" y="5332413"/>
            <a:ext cx="2587625" cy="1144588"/>
            <a:chOff x="304800" y="5332412"/>
            <a:chExt cx="2587625" cy="1144588"/>
          </a:xfrm>
        </p:grpSpPr>
        <p:graphicFrame>
          <p:nvGraphicFramePr>
            <p:cNvPr id="7" name="Object 18"/>
            <p:cNvGraphicFramePr>
              <a:graphicFrameLocks noChangeAspect="1"/>
            </p:cNvGraphicFramePr>
            <p:nvPr/>
          </p:nvGraphicFramePr>
          <p:xfrm>
            <a:off x="381000" y="5637212"/>
            <a:ext cx="1604962" cy="420688"/>
          </p:xfrm>
          <a:graphic>
            <a:graphicData uri="http://schemas.openxmlformats.org/presentationml/2006/ole">
              <p:oleObj spid="_x0000_s8208" name="Formula" r:id="rId13" imgW="810360" imgH="212400" progId="Equation.Ribbit">
                <p:embed/>
              </p:oleObj>
            </a:graphicData>
          </a:graphic>
        </p:graphicFrame>
        <p:graphicFrame>
          <p:nvGraphicFramePr>
            <p:cNvPr id="8209" name="Object 18"/>
            <p:cNvGraphicFramePr>
              <a:graphicFrameLocks noChangeAspect="1"/>
            </p:cNvGraphicFramePr>
            <p:nvPr/>
          </p:nvGraphicFramePr>
          <p:xfrm>
            <a:off x="381000" y="6094412"/>
            <a:ext cx="2511425" cy="382588"/>
          </p:xfrm>
          <a:graphic>
            <a:graphicData uri="http://schemas.openxmlformats.org/presentationml/2006/ole">
              <p:oleObj spid="_x0000_s8209" name="Formula" r:id="rId14" imgW="1267560" imgH="194400" progId="Equation.Ribbit">
                <p:embed/>
              </p:oleObj>
            </a:graphicData>
          </a:graphic>
        </p:graphicFrame>
        <p:sp>
          <p:nvSpPr>
            <p:cNvPr id="36" name="TextBox 28"/>
            <p:cNvSpPr txBox="1">
              <a:spLocks noChangeArrowheads="1"/>
            </p:cNvSpPr>
            <p:nvPr/>
          </p:nvSpPr>
          <p:spPr bwMode="auto">
            <a:xfrm>
              <a:off x="304800" y="5332412"/>
              <a:ext cx="19672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Stopping Criteria:</a:t>
              </a:r>
              <a:endParaRPr lang="en-US" dirty="0"/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02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808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Steady-State Vortex Solutions – Numerically-Exact Profiles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Numerical Profile Results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8" name="Rectangle 3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66572" name="Picture 12" descr="C:\Ron\SDSU\PhD Qualifying Exam\Manuscripts\pro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</p:spPr>
      </p:pic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057400" y="685800"/>
          <a:ext cx="795339" cy="323850"/>
        </p:xfrm>
        <a:graphic>
          <a:graphicData uri="http://schemas.openxmlformats.org/presentationml/2006/ole">
            <p:oleObj spid="_x0000_s66573" name="Formula" r:id="rId4" imgW="401400" imgH="162720" progId="Equation.Ribbit">
              <p:embed/>
            </p:oleObj>
          </a:graphicData>
        </a:graphic>
      </p:graphicFrame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6626225" y="685800"/>
          <a:ext cx="801688" cy="323850"/>
        </p:xfrm>
        <a:graphic>
          <a:graphicData uri="http://schemas.openxmlformats.org/presentationml/2006/ole">
            <p:oleObj spid="_x0000_s66574" name="Formula" r:id="rId5" imgW="405360" imgH="162720" progId="Equation.Ribbit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 advTm="443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37" y="304801"/>
            <a:ext cx="8054964" cy="651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808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Steady-State Vortex Solutions – Numerically-Exact Profiles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Comparison between numerical and VA profiles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208" name="Rectangle 3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731838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1" y="731838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731520"/>
            <a:ext cx="512064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1" y="731838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115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spd="med" advTm="21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Analytic Theory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 Equation of Motion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0588" y="4419600"/>
            <a:ext cx="6994222" cy="990600"/>
            <a:chOff x="890587" y="4495800"/>
            <a:chExt cx="6994222" cy="990600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2438400" y="4885301"/>
            <a:ext cx="4246563" cy="601099"/>
          </p:xfrm>
          <a:graphic>
            <a:graphicData uri="http://schemas.openxmlformats.org/presentationml/2006/ole">
              <p:oleObj spid="_x0000_s3074" name="Formula" r:id="rId4" imgW="2627640" imgH="377280" progId="Equation.Ribbit">
                <p:embed/>
              </p:oleObj>
            </a:graphicData>
          </a:graphic>
        </p:graphicFrame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890587" y="4495800"/>
              <a:ext cx="6994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Azimuthal</a:t>
              </a:r>
              <a:r>
                <a:rPr lang="en-US" dirty="0"/>
                <a:t> equation of motion is derived using functional derivative: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90600" y="1219200"/>
          <a:ext cx="7183437" cy="655638"/>
        </p:xfrm>
        <a:graphic>
          <a:graphicData uri="http://schemas.openxmlformats.org/presentationml/2006/ole">
            <p:oleObj spid="_x0000_s3083" name="Formula" r:id="rId5" imgW="3624840" imgH="330480" progId="Equation.Ribbit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187450" y="2667000"/>
          <a:ext cx="7956551" cy="592138"/>
        </p:xfrm>
        <a:graphic>
          <a:graphicData uri="http://schemas.openxmlformats.org/presentationml/2006/ole">
            <p:oleObj spid="_x0000_s3085" name="Formula" r:id="rId6" imgW="5532120" imgH="411480" progId="Equation.Ribbit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71600" y="2667000"/>
          <a:ext cx="7162800" cy="547002"/>
        </p:xfrm>
        <a:graphic>
          <a:graphicData uri="http://schemas.openxmlformats.org/presentationml/2006/ole">
            <p:oleObj spid="_x0000_s3087" name="Formula" r:id="rId7" imgW="4320720" imgH="330480" progId="Equation.Ribbit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144002" y="2590800"/>
          <a:ext cx="903287" cy="668338"/>
        </p:xfrm>
        <a:graphic>
          <a:graphicData uri="http://schemas.openxmlformats.org/presentationml/2006/ole">
            <p:oleObj spid="_x0000_s3088" name="Formula" r:id="rId8" imgW="508320" imgH="376200" progId="Equation.Ribbit">
              <p:embed/>
            </p:oleObj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905002" y="3364468"/>
            <a:ext cx="4878259" cy="1040514"/>
            <a:chOff x="1905000" y="3364468"/>
            <a:chExt cx="4878260" cy="1040514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276600" y="3733800"/>
            <a:ext cx="1981200" cy="671182"/>
          </p:xfrm>
          <a:graphic>
            <a:graphicData uri="http://schemas.openxmlformats.org/presentationml/2006/ole">
              <p:oleObj spid="_x0000_s3086" name="Formula" r:id="rId9" imgW="1178640" imgH="398880" progId="Equation.Ribbit">
                <p:embed/>
              </p:oleObj>
            </a:graphicData>
          </a:graphic>
        </p:graphicFrame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1905000" y="3364468"/>
              <a:ext cx="4878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Now have quasi-one-dimensional </a:t>
              </a:r>
              <a:r>
                <a:rPr lang="en-US" dirty="0" err="1" smtClean="0"/>
                <a:t>Lagrangian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2600" y="5486398"/>
            <a:ext cx="5480988" cy="1214291"/>
            <a:chOff x="1752600" y="5489575"/>
            <a:chExt cx="5400574" cy="1188994"/>
          </a:xfrm>
        </p:grpSpPr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2052928" y="5937248"/>
            <a:ext cx="4647618" cy="741321"/>
          </p:xfrm>
          <a:graphic>
            <a:graphicData uri="http://schemas.openxmlformats.org/presentationml/2006/ole">
              <p:oleObj spid="_x0000_s3077" name="Formula" r:id="rId10" imgW="2250720" imgH="362160" progId="Equation.Ribbit">
                <p:embed/>
              </p:oleObj>
            </a:graphicData>
          </a:graphic>
        </p:graphicFrame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1752600" y="5489575"/>
              <a:ext cx="5400574" cy="36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Azimuthal</a:t>
              </a:r>
              <a:r>
                <a:rPr lang="en-US" dirty="0"/>
                <a:t> equation of </a:t>
              </a:r>
              <a:r>
                <a:rPr lang="en-US" dirty="0" smtClean="0"/>
                <a:t>motion after some </a:t>
              </a:r>
              <a:r>
                <a:rPr lang="en-US" dirty="0" err="1" smtClean="0"/>
                <a:t>rescalings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2858472" y="838200"/>
            <a:ext cx="331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Lagrangian</a:t>
            </a:r>
            <a:r>
              <a:rPr lang="en-US" dirty="0" smtClean="0"/>
              <a:t> density of CQNLS: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676401" y="2057401"/>
            <a:ext cx="5499100" cy="400923"/>
            <a:chOff x="1676400" y="2057400"/>
            <a:chExt cx="5499100" cy="400923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495800" y="2133600"/>
            <a:ext cx="2679700" cy="324723"/>
          </p:xfrm>
          <a:graphic>
            <a:graphicData uri="http://schemas.openxmlformats.org/presentationml/2006/ole">
              <p:oleObj spid="_x0000_s3084" name="Formula" r:id="rId11" imgW="1467000" imgH="177840" progId="Equation.Ribbit">
                <p:embed/>
              </p:oleObj>
            </a:graphicData>
          </a:graphic>
        </p:graphicFrame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1676400" y="2057400"/>
              <a:ext cx="27622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Insert separable solution:</a:t>
              </a:r>
              <a:endParaRPr lang="en-US" dirty="0"/>
            </a:p>
          </p:txBody>
        </p:sp>
      </p:grp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0" y="2514600"/>
            <a:ext cx="13388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Integrate</a:t>
            </a:r>
          </a:p>
          <a:p>
            <a:r>
              <a:rPr lang="en-US" dirty="0" smtClean="0"/>
              <a:t>Radial</a:t>
            </a:r>
          </a:p>
          <a:p>
            <a:r>
              <a:rPr lang="en-US" dirty="0" smtClean="0"/>
              <a:t>Dimension: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27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Analytic Theory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Stability Analysis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8" name="TextBox 14"/>
          <p:cNvSpPr txBox="1">
            <a:spLocks noChangeArrowheads="1"/>
          </p:cNvSpPr>
          <p:nvPr/>
        </p:nvSpPr>
        <p:spPr bwMode="auto">
          <a:xfrm>
            <a:off x="2" y="838201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Perturb </a:t>
            </a:r>
            <a:r>
              <a:rPr lang="en-US" dirty="0" err="1" smtClean="0"/>
              <a:t>azimuthal</a:t>
            </a:r>
            <a:r>
              <a:rPr lang="en-US" dirty="0" smtClean="0"/>
              <a:t> part of vortex solution with time-dependant complex perturbation:</a:t>
            </a:r>
            <a:endParaRPr lang="en-US" dirty="0"/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457202" y="1295401"/>
          <a:ext cx="5997575" cy="460375"/>
        </p:xfrm>
        <a:graphic>
          <a:graphicData uri="http://schemas.openxmlformats.org/presentationml/2006/ole">
            <p:oleObj spid="_x0000_s81927" name="Formula" r:id="rId4" imgW="2627640" imgH="204480" progId="Equation.Ribbit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1905001"/>
            <a:ext cx="9144000" cy="1571625"/>
            <a:chOff x="0" y="1905000"/>
            <a:chExt cx="9144000" cy="1571625"/>
          </a:xfrm>
        </p:grpSpPr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0" y="1905000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Insert into </a:t>
              </a:r>
              <a:r>
                <a:rPr lang="en-US" dirty="0" err="1" smtClean="0"/>
                <a:t>azimuthal</a:t>
              </a:r>
              <a:r>
                <a:rPr lang="en-US" dirty="0" smtClean="0"/>
                <a:t> equation of motion and separate real and imaginary parts:</a:t>
              </a:r>
              <a:endParaRPr lang="en-US" dirty="0"/>
            </a:p>
          </p:txBody>
        </p:sp>
        <p:graphicFrame>
          <p:nvGraphicFramePr>
            <p:cNvPr id="18" name="Object 15" descr="Blue tissue paper"/>
            <p:cNvGraphicFramePr>
              <a:graphicFrameLocks noChangeAspect="1"/>
            </p:cNvGraphicFramePr>
            <p:nvPr/>
          </p:nvGraphicFramePr>
          <p:xfrm>
            <a:off x="2324100" y="2438400"/>
            <a:ext cx="4275138" cy="1038225"/>
          </p:xfrm>
          <a:graphic>
            <a:graphicData uri="http://schemas.openxmlformats.org/presentationml/2006/ole">
              <p:oleObj spid="_x0000_s81928" name="Formula" r:id="rId5" imgW="2278440" imgH="551520" progId="Equation.Ribbit">
                <p:embed/>
              </p:oleObj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0" y="3657600"/>
            <a:ext cx="9144000" cy="1143000"/>
            <a:chOff x="0" y="3657600"/>
            <a:chExt cx="9144000" cy="1143000"/>
          </a:xfrm>
        </p:grpSpPr>
        <p:graphicFrame>
          <p:nvGraphicFramePr>
            <p:cNvPr id="19" name="Object 17"/>
            <p:cNvGraphicFramePr>
              <a:graphicFrameLocks noChangeAspect="1"/>
            </p:cNvGraphicFramePr>
            <p:nvPr/>
          </p:nvGraphicFramePr>
          <p:xfrm>
            <a:off x="1066800" y="4114800"/>
            <a:ext cx="3128963" cy="685800"/>
          </p:xfrm>
          <a:graphic>
            <a:graphicData uri="http://schemas.openxmlformats.org/presentationml/2006/ole">
              <p:oleObj spid="_x0000_s81929" name="Formula" r:id="rId6" imgW="2005560" imgH="438480" progId="Equation.Ribbit">
                <p:embed/>
              </p:oleObj>
            </a:graphicData>
          </a:graphic>
        </p:graphicFrame>
        <p:graphicFrame>
          <p:nvGraphicFramePr>
            <p:cNvPr id="20" name="Object 18"/>
            <p:cNvGraphicFramePr>
              <a:graphicFrameLocks noChangeAspect="1"/>
            </p:cNvGraphicFramePr>
            <p:nvPr/>
          </p:nvGraphicFramePr>
          <p:xfrm>
            <a:off x="4648200" y="4114800"/>
            <a:ext cx="3065462" cy="685800"/>
          </p:xfrm>
          <a:graphic>
            <a:graphicData uri="http://schemas.openxmlformats.org/presentationml/2006/ole">
              <p:oleObj spid="_x0000_s81930" name="Formula" r:id="rId7" imgW="1788480" imgH="398880" progId="Equation.Ribbit">
                <p:embed/>
              </p:oleObj>
            </a:graphicData>
          </a:graphic>
        </p:graphicFrame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Expand in Fourier series to get equation of motion of amplitudes for </a:t>
              </a:r>
              <a:r>
                <a:rPr lang="en-US" dirty="0" err="1" smtClean="0"/>
                <a:t>azimuthal</a:t>
              </a:r>
              <a:r>
                <a:rPr lang="en-US" dirty="0" smtClean="0"/>
                <a:t> modes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4964668"/>
            <a:ext cx="9144000" cy="1740932"/>
            <a:chOff x="0" y="4964668"/>
            <a:chExt cx="9144000" cy="1740932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922463" y="5416550"/>
            <a:ext cx="5299075" cy="1289050"/>
          </p:xfrm>
          <a:graphic>
            <a:graphicData uri="http://schemas.openxmlformats.org/presentationml/2006/ole">
              <p:oleObj spid="_x0000_s81931" name="Formula" r:id="rId8" imgW="3120480" imgH="758520" progId="Equation.Ribbit">
                <p:embed/>
              </p:oleObj>
            </a:graphicData>
          </a:graphic>
        </p:graphicFrame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0" y="4964668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After </a:t>
              </a:r>
              <a:r>
                <a:rPr lang="en-US" dirty="0" err="1" smtClean="0"/>
                <a:t>linearizing</a:t>
              </a:r>
              <a:r>
                <a:rPr lang="en-US" dirty="0" smtClean="0"/>
                <a:t>, resulting ODE becomes:</a:t>
              </a:r>
              <a:endParaRPr lang="en-US" dirty="0"/>
            </a:p>
          </p:txBody>
        </p:sp>
      </p:grpSp>
      <p:graphicFrame>
        <p:nvGraphicFramePr>
          <p:cNvPr id="24" name="Object 32"/>
          <p:cNvGraphicFramePr>
            <a:graphicFrameLocks noChangeAspect="1"/>
          </p:cNvGraphicFramePr>
          <p:nvPr/>
        </p:nvGraphicFramePr>
        <p:xfrm>
          <a:off x="7245349" y="1371601"/>
          <a:ext cx="1365251" cy="352425"/>
        </p:xfrm>
        <a:graphic>
          <a:graphicData uri="http://schemas.openxmlformats.org/presentationml/2006/ole">
            <p:oleObj spid="_x0000_s81932" name="Formula" r:id="rId9" imgW="689760" imgH="177840" progId="Equation.Ribbit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36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Analytic Theory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Stability Analysis Cont.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88" name="TextBox 14"/>
          <p:cNvSpPr txBox="1">
            <a:spLocks noChangeArrowheads="1"/>
          </p:cNvSpPr>
          <p:nvPr/>
        </p:nvSpPr>
        <p:spPr bwMode="auto">
          <a:xfrm>
            <a:off x="2" y="838201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Eigenvalues</a:t>
            </a:r>
            <a:r>
              <a:rPr lang="en-US" dirty="0" smtClean="0"/>
              <a:t> (with </a:t>
            </a:r>
            <a:r>
              <a:rPr lang="en-US" dirty="0" err="1" smtClean="0"/>
              <a:t>rescalings</a:t>
            </a:r>
            <a:r>
              <a:rPr lang="en-US" dirty="0" smtClean="0"/>
              <a:t> added back in) give us growth rates of </a:t>
            </a:r>
            <a:r>
              <a:rPr lang="en-US" dirty="0" err="1" smtClean="0"/>
              <a:t>azimuthal</a:t>
            </a:r>
            <a:r>
              <a:rPr lang="en-US" dirty="0" smtClean="0"/>
              <a:t> modes: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438401" y="1219200"/>
          <a:ext cx="3857625" cy="717550"/>
        </p:xfrm>
        <a:graphic>
          <a:graphicData uri="http://schemas.openxmlformats.org/presentationml/2006/ole">
            <p:oleObj spid="_x0000_s82951" name="Formula" r:id="rId3" imgW="1945800" imgH="362160" progId="Equation.Ribbit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027362" y="2438401"/>
          <a:ext cx="2687639" cy="771525"/>
        </p:xfrm>
        <a:graphic>
          <a:graphicData uri="http://schemas.openxmlformats.org/presentationml/2006/ole">
            <p:oleObj spid="_x0000_s82952" name="Formula" r:id="rId4" imgW="1355400" imgH="388800" progId="Equation.Ribbit">
              <p:embed/>
            </p:oleObj>
          </a:graphicData>
        </a:graphic>
      </p:graphicFrame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2" y="199286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where the critical mode (above which all modes are stable) is: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3352800"/>
            <a:ext cx="9144000" cy="1174750"/>
            <a:chOff x="0" y="3352800"/>
            <a:chExt cx="9144000" cy="1174750"/>
          </a:xfrm>
        </p:grpSpPr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0" y="3352800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The mode of maximum growth and its growth rate:</a:t>
              </a:r>
              <a:endParaRPr lang="en-US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600200" y="3733800"/>
            <a:ext cx="2082800" cy="733425"/>
          </p:xfrm>
          <a:graphic>
            <a:graphicData uri="http://schemas.openxmlformats.org/presentationml/2006/ole">
              <p:oleObj spid="_x0000_s82953" name="Formula" r:id="rId5" imgW="1051560" imgH="369720" progId="Equation.Ribbit">
                <p:embed/>
              </p:oleObj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5257800" y="3810000"/>
            <a:ext cx="2493963" cy="717550"/>
          </p:xfrm>
          <a:graphic>
            <a:graphicData uri="http://schemas.openxmlformats.org/presentationml/2006/ole">
              <p:oleObj spid="_x0000_s82954" name="Formula" r:id="rId6" imgW="1257480" imgH="362160" progId="Equation.Ribbit">
                <p:embed/>
              </p:oleObj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0" y="4648200"/>
            <a:ext cx="9144000" cy="1581150"/>
            <a:chOff x="0" y="4648200"/>
            <a:chExt cx="9144000" cy="1581150"/>
          </a:xfrm>
        </p:grpSpPr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0" y="4648200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To have an azimuthally stable vortex we need one of the following conditions:</a:t>
              </a:r>
              <a:endParaRPr lang="en-US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590800" y="5181600"/>
            <a:ext cx="3133725" cy="336550"/>
          </p:xfrm>
          <a:graphic>
            <a:graphicData uri="http://schemas.openxmlformats.org/presentationml/2006/ole">
              <p:oleObj spid="_x0000_s82955" name="Formula" r:id="rId7" imgW="1581480" imgH="170280" progId="Equation.Ribbit">
                <p:embed/>
              </p:oleObj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2549525" y="5562600"/>
            <a:ext cx="3851275" cy="666750"/>
          </p:xfrm>
          <a:graphic>
            <a:graphicData uri="http://schemas.openxmlformats.org/presentationml/2006/ole">
              <p:oleObj spid="_x0000_s82956" name="Formula" r:id="rId8" imgW="1943280" imgH="336600" progId="Equation.Ribbit">
                <p:embed/>
              </p:oleObj>
            </a:graphicData>
          </a:graphic>
        </p:graphicFrame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Analytic Theory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Stability Predictions from VA </a:t>
            </a:r>
            <a:r>
              <a:rPr lang="en-US" sz="2400" b="1" dirty="0" err="1" smtClean="0">
                <a:latin typeface="Arial" pitchFamily="34" charset="0"/>
                <a:ea typeface="+mj-ea"/>
                <a:cs typeface="Arial" pitchFamily="34" charset="0"/>
              </a:rPr>
              <a:t>Ansatz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23938" y="2439992"/>
            <a:ext cx="8120063" cy="4418007"/>
            <a:chOff x="1023938" y="2439992"/>
            <a:chExt cx="8120062" cy="4418007"/>
          </a:xfrm>
        </p:grpSpPr>
        <p:pic>
          <p:nvPicPr>
            <p:cNvPr id="83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2439992"/>
              <a:ext cx="5562600" cy="441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023938" y="5562600"/>
            <a:ext cx="1504950" cy="334963"/>
          </p:xfrm>
          <a:graphic>
            <a:graphicData uri="http://schemas.openxmlformats.org/presentationml/2006/ole">
              <p:oleObj spid="_x0000_s83975" name="Formula" r:id="rId5" imgW="759600" imgH="167760" progId="Equation.Ribbit">
                <p:embed/>
              </p:oleObj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57202" y="2782669"/>
            <a:ext cx="2666999" cy="1860768"/>
            <a:chOff x="457201" y="2782669"/>
            <a:chExt cx="2666999" cy="1860768"/>
          </a:xfrm>
        </p:grpSpPr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457201" y="2782669"/>
              <a:ext cx="2666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Using root-solver, can find stability criteria:</a:t>
              </a:r>
              <a:endParaRPr lang="en-US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1066800" y="3733800"/>
            <a:ext cx="1171575" cy="336550"/>
          </p:xfrm>
          <a:graphic>
            <a:graphicData uri="http://schemas.openxmlformats.org/presentationml/2006/ole">
              <p:oleObj spid="_x0000_s83974" name="Formula" r:id="rId6" imgW="590760" imgH="170280" progId="Equation.Ribbit">
                <p:embed/>
              </p:oleObj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65163" y="4267200"/>
            <a:ext cx="2078037" cy="376237"/>
          </p:xfrm>
          <a:graphic>
            <a:graphicData uri="http://schemas.openxmlformats.org/presentationml/2006/ole">
              <p:oleObj spid="_x0000_s83976" name="Formula" r:id="rId7" imgW="936000" imgH="170280" progId="Equation.Ribbit">
                <p:embed/>
              </p:oleObj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2" y="838200"/>
            <a:ext cx="9143999" cy="1417638"/>
            <a:chOff x="0" y="838200"/>
            <a:chExt cx="9143999" cy="1417638"/>
          </a:xfrm>
        </p:grpSpPr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0" y="838200"/>
              <a:ext cx="91439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We use VA profile to compute C-constants</a:t>
              </a:r>
              <a:endParaRPr lang="en-US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81000" y="1371600"/>
            <a:ext cx="4906258" cy="861761"/>
          </p:xfrm>
          <a:graphic>
            <a:graphicData uri="http://schemas.openxmlformats.org/presentationml/2006/ole">
              <p:oleObj spid="_x0000_s83979" name="Formula" r:id="rId8" imgW="2853720" imgH="501840" progId="Equation.Ribbit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892800" y="1465263"/>
            <a:ext cx="2979738" cy="790575"/>
          </p:xfrm>
          <a:graphic>
            <a:graphicData uri="http://schemas.openxmlformats.org/presentationml/2006/ole">
              <p:oleObj spid="_x0000_s83980" name="Formula" r:id="rId9" imgW="1503720" imgH="397800" progId="Equation.Ribbit">
                <p:embed/>
              </p:oleObj>
            </a:graphicData>
          </a:graphic>
        </p:graphicFrame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88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>
                  <a:noFill/>
                </a:ln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Steady State Vortex Solutions – Analytic Approximate Profiles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Steady State Vortex Solutions – Numerically-Exact Profiles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Azimuthal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Modulational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Stability – Analytic Theory</a:t>
            </a: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Azimuthal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Modulational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Stability – Numerical Study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52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 advTm="7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Numerical Study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Numerical Method for 2D Simulations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" y="3212069"/>
            <a:ext cx="9144000" cy="2042557"/>
            <a:chOff x="1" y="3212068"/>
            <a:chExt cx="9144000" cy="2042557"/>
          </a:xfrm>
        </p:grpSpPr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1" y="3212068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Time integration:  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order </a:t>
              </a:r>
              <a:r>
                <a:rPr lang="en-US" dirty="0" err="1" smtClean="0"/>
                <a:t>Runga</a:t>
              </a:r>
              <a:r>
                <a:rPr lang="en-US" dirty="0" smtClean="0"/>
                <a:t> </a:t>
              </a:r>
              <a:r>
                <a:rPr lang="en-US" dirty="0" err="1" smtClean="0"/>
                <a:t>Kutta</a:t>
              </a:r>
              <a:endParaRPr lang="en-US" dirty="0"/>
            </a:p>
          </p:txBody>
        </p:sp>
        <p:graphicFrame>
          <p:nvGraphicFramePr>
            <p:cNvPr id="90119" name="Object 2"/>
            <p:cNvGraphicFramePr>
              <a:graphicFrameLocks noChangeAspect="1"/>
            </p:cNvGraphicFramePr>
            <p:nvPr/>
          </p:nvGraphicFramePr>
          <p:xfrm>
            <a:off x="228600" y="3733800"/>
            <a:ext cx="4169017" cy="568258"/>
          </p:xfrm>
          <a:graphic>
            <a:graphicData uri="http://schemas.openxmlformats.org/presentationml/2006/ole">
              <p:oleObj spid="_x0000_s90119" name="Formula" r:id="rId4" imgW="2480400" imgH="338040" progId="Equation.Ribbit">
                <p:embed/>
              </p:oleObj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4724400" y="3705225"/>
              <a:ext cx="4090988" cy="1549400"/>
              <a:chOff x="4724400" y="3705225"/>
              <a:chExt cx="4090988" cy="1549400"/>
            </a:xfrm>
          </p:grpSpPr>
          <p:graphicFrame>
            <p:nvGraphicFramePr>
              <p:cNvPr id="90120" name="Object 3"/>
              <p:cNvGraphicFramePr>
                <a:graphicFrameLocks noChangeAspect="1"/>
              </p:cNvGraphicFramePr>
              <p:nvPr/>
            </p:nvGraphicFramePr>
            <p:xfrm>
              <a:off x="4724400" y="3705225"/>
              <a:ext cx="3851275" cy="1019175"/>
            </p:xfrm>
            <a:graphic>
              <a:graphicData uri="http://schemas.openxmlformats.org/presentationml/2006/ole">
                <p:oleObj spid="_x0000_s90120" name="Formula" r:id="rId5" imgW="2645640" imgH="699840" progId="Equation.Ribbit">
                  <p:embed/>
                </p:oleObj>
              </a:graphicData>
            </a:graphic>
          </p:graphicFrame>
          <p:graphicFrame>
            <p:nvGraphicFramePr>
              <p:cNvPr id="90121" name="Object 5"/>
              <p:cNvGraphicFramePr>
                <a:graphicFrameLocks noChangeAspect="1"/>
              </p:cNvGraphicFramePr>
              <p:nvPr/>
            </p:nvGraphicFramePr>
            <p:xfrm>
              <a:off x="4724400" y="4953000"/>
              <a:ext cx="4090988" cy="301625"/>
            </p:xfrm>
            <a:graphic>
              <a:graphicData uri="http://schemas.openxmlformats.org/presentationml/2006/ole">
                <p:oleObj spid="_x0000_s90121" name="Formula" r:id="rId6" imgW="2809440" imgH="207360" progId="Equation.Ribbit">
                  <p:embed/>
                </p:oleObj>
              </a:graphicData>
            </a:graphic>
          </p:graphicFrame>
        </p:grpSp>
      </p:grpSp>
      <p:grpSp>
        <p:nvGrpSpPr>
          <p:cNvPr id="32" name="Group 31"/>
          <p:cNvGrpSpPr/>
          <p:nvPr/>
        </p:nvGrpSpPr>
        <p:grpSpPr>
          <a:xfrm>
            <a:off x="0" y="5498068"/>
            <a:ext cx="9144000" cy="1144032"/>
            <a:chOff x="0" y="5498068"/>
            <a:chExt cx="9144000" cy="1144032"/>
          </a:xfrm>
        </p:grpSpPr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0" y="5498068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Spatial </a:t>
              </a:r>
              <a:r>
                <a:rPr lang="en-US" dirty="0" err="1" smtClean="0"/>
                <a:t>Laplacian</a:t>
              </a:r>
              <a:r>
                <a:rPr lang="en-US" dirty="0" smtClean="0"/>
                <a:t>: 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order central differencing:</a:t>
              </a:r>
              <a:endParaRPr lang="en-US" dirty="0"/>
            </a:p>
          </p:txBody>
        </p:sp>
        <p:graphicFrame>
          <p:nvGraphicFramePr>
            <p:cNvPr id="90122" name="Object 4"/>
            <p:cNvGraphicFramePr>
              <a:graphicFrameLocks noChangeAspect="1"/>
            </p:cNvGraphicFramePr>
            <p:nvPr/>
          </p:nvGraphicFramePr>
          <p:xfrm>
            <a:off x="152400" y="6019800"/>
            <a:ext cx="8775700" cy="622300"/>
          </p:xfrm>
          <a:graphic>
            <a:graphicData uri="http://schemas.openxmlformats.org/presentationml/2006/ole">
              <p:oleObj spid="_x0000_s90122" name="Formula" r:id="rId7" imgW="5424480" imgH="384840" progId="Equation.Ribbit">
                <p:embed/>
              </p:oleObj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2" y="838201"/>
            <a:ext cx="9143999" cy="2416166"/>
            <a:chOff x="1" y="838200"/>
            <a:chExt cx="9143999" cy="2416166"/>
          </a:xfrm>
        </p:grpSpPr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1" y="838200"/>
              <a:ext cx="91439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We use both Polar and Cartesian Grids – Advantages/Disadvantages</a:t>
              </a:r>
              <a:endParaRPr lang="en-US" dirty="0"/>
            </a:p>
          </p:txBody>
        </p:sp>
        <p:pic>
          <p:nvPicPr>
            <p:cNvPr id="90123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400" y="1219200"/>
              <a:ext cx="4127500" cy="2035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71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2743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4419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1142207" y="3885407"/>
            <a:ext cx="594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8" name="Picture 26" descr="polarBC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66800"/>
            <a:ext cx="17224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7" descr="polarBC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819400"/>
            <a:ext cx="17224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8" descr="polarBC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495800"/>
            <a:ext cx="17224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981201" y="1143001"/>
            <a:ext cx="6707188" cy="1497013"/>
            <a:chOff x="1981200" y="1143000"/>
            <a:chExt cx="6707188" cy="1497013"/>
          </a:xfrm>
        </p:grpSpPr>
        <p:graphicFrame>
          <p:nvGraphicFramePr>
            <p:cNvPr id="16392" name="Object 4"/>
            <p:cNvGraphicFramePr>
              <a:graphicFrameLocks noChangeAspect="1"/>
            </p:cNvGraphicFramePr>
            <p:nvPr/>
          </p:nvGraphicFramePr>
          <p:xfrm>
            <a:off x="1981200" y="1524000"/>
            <a:ext cx="2876550" cy="660400"/>
          </p:xfrm>
          <a:graphic>
            <a:graphicData uri="http://schemas.openxmlformats.org/presentationml/2006/ole">
              <p:oleObj spid="_x0000_s16392" name="Formula" r:id="rId7" imgW="1450440" imgH="334080" progId="Equation.Ribbit">
                <p:embed/>
              </p:oleObj>
            </a:graphicData>
          </a:graphic>
        </p:graphicFrame>
        <p:grpSp>
          <p:nvGrpSpPr>
            <p:cNvPr id="16407" name="Group 33"/>
            <p:cNvGrpSpPr>
              <a:grpSpLocks/>
            </p:cNvGrpSpPr>
            <p:nvPr/>
          </p:nvGrpSpPr>
          <p:grpSpPr bwMode="auto">
            <a:xfrm>
              <a:off x="5334000" y="1143000"/>
              <a:ext cx="3354388" cy="1497013"/>
              <a:chOff x="5334000" y="1143000"/>
              <a:chExt cx="3354388" cy="1497013"/>
            </a:xfrm>
          </p:grpSpPr>
          <p:graphicFrame>
            <p:nvGraphicFramePr>
              <p:cNvPr id="16393" name="Object 5"/>
              <p:cNvGraphicFramePr>
                <a:graphicFrameLocks noChangeAspect="1"/>
              </p:cNvGraphicFramePr>
              <p:nvPr/>
            </p:nvGraphicFramePr>
            <p:xfrm>
              <a:off x="5334000" y="1981200"/>
              <a:ext cx="3354388" cy="658813"/>
            </p:xfrm>
            <a:graphic>
              <a:graphicData uri="http://schemas.openxmlformats.org/presentationml/2006/ole">
                <p:oleObj spid="_x0000_s16393" name="Formula" r:id="rId8" imgW="1691640" imgH="334080" progId="Equation.Ribbit">
                  <p:embed/>
                </p:oleObj>
              </a:graphicData>
            </a:graphic>
          </p:graphicFrame>
          <p:graphicFrame>
            <p:nvGraphicFramePr>
              <p:cNvPr id="16394" name="Object 7"/>
              <p:cNvGraphicFramePr>
                <a:graphicFrameLocks noChangeAspect="1"/>
              </p:cNvGraphicFramePr>
              <p:nvPr/>
            </p:nvGraphicFramePr>
            <p:xfrm>
              <a:off x="5334000" y="1143000"/>
              <a:ext cx="3052762" cy="660400"/>
            </p:xfrm>
            <a:graphic>
              <a:graphicData uri="http://schemas.openxmlformats.org/presentationml/2006/ole">
                <p:oleObj spid="_x0000_s16394" name="Formula" r:id="rId9" imgW="1539360" imgH="334080" progId="Equation.Ribbit">
                  <p:embed/>
                </p:oleObj>
              </a:graphicData>
            </a:graphic>
          </p:graphicFrame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057401" y="2924175"/>
            <a:ext cx="6534151" cy="1390650"/>
            <a:chOff x="2057400" y="2924175"/>
            <a:chExt cx="6534150" cy="1390650"/>
          </a:xfrm>
        </p:grpSpPr>
        <p:graphicFrame>
          <p:nvGraphicFramePr>
            <p:cNvPr id="16389" name="Object 2"/>
            <p:cNvGraphicFramePr>
              <a:graphicFrameLocks noChangeAspect="1"/>
            </p:cNvGraphicFramePr>
            <p:nvPr/>
          </p:nvGraphicFramePr>
          <p:xfrm>
            <a:off x="2057400" y="3276600"/>
            <a:ext cx="6534150" cy="730110"/>
          </p:xfrm>
          <a:graphic>
            <a:graphicData uri="http://schemas.openxmlformats.org/presentationml/2006/ole">
              <p:oleObj spid="_x0000_s16389" name="Formula" r:id="rId10" imgW="4329720" imgH="482760" progId="Equation.Ribbit">
                <p:embed/>
              </p:oleObj>
            </a:graphicData>
          </a:graphic>
        </p:graphicFrame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057400" y="3962400"/>
            <a:ext cx="1787525" cy="352425"/>
          </p:xfrm>
          <a:graphic>
            <a:graphicData uri="http://schemas.openxmlformats.org/presentationml/2006/ole">
              <p:oleObj spid="_x0000_s16390" name="Formula" r:id="rId11" imgW="901800" imgH="177840" progId="Equation.Ribbit">
                <p:embed/>
              </p:oleObj>
            </a:graphicData>
          </a:graphic>
        </p:graphicFrame>
        <p:graphicFrame>
          <p:nvGraphicFramePr>
            <p:cNvPr id="16391" name="Object 8"/>
            <p:cNvGraphicFramePr>
              <a:graphicFrameLocks noChangeAspect="1"/>
            </p:cNvGraphicFramePr>
            <p:nvPr/>
          </p:nvGraphicFramePr>
          <p:xfrm>
            <a:off x="2128837" y="2924175"/>
            <a:ext cx="1909763" cy="352425"/>
          </p:xfrm>
          <a:graphic>
            <a:graphicData uri="http://schemas.openxmlformats.org/presentationml/2006/ole">
              <p:oleObj spid="_x0000_s16391" name="Formula" r:id="rId12" imgW="963000" imgH="177840" progId="Equation.Ribbit">
                <p:embed/>
              </p:oleObj>
            </a:graphicData>
          </a:graphic>
        </p:graphicFrame>
      </p:grp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133602" y="4800601"/>
          <a:ext cx="2416175" cy="855663"/>
        </p:xfrm>
        <a:graphic>
          <a:graphicData uri="http://schemas.openxmlformats.org/presentationml/2006/ole">
            <p:oleObj spid="_x0000_s16386" name="Formula" r:id="rId13" imgW="1336320" imgH="475200" progId="Equation.Ribbit">
              <p:embed/>
            </p:oleObj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Numerical Study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Numerical Method for 2D Simulations – Boundary Conditions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0" y="6096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1" y="6248400"/>
            <a:ext cx="59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2209800" y="6324600"/>
            <a:ext cx="5903912" cy="381000"/>
            <a:chOff x="2209800" y="6324600"/>
            <a:chExt cx="5903912" cy="381000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2209800" y="6353175"/>
            <a:ext cx="1870075" cy="352425"/>
          </p:xfrm>
          <a:graphic>
            <a:graphicData uri="http://schemas.openxmlformats.org/presentationml/2006/ole">
              <p:oleObj spid="_x0000_s16395" name="Formula" r:id="rId15" imgW="942480" imgH="177840" progId="Equation.Ribbit">
                <p:embed/>
              </p:oleObj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4724400" y="6324600"/>
            <a:ext cx="3389312" cy="282575"/>
          </p:xfrm>
          <a:graphic>
            <a:graphicData uri="http://schemas.openxmlformats.org/presentationml/2006/ole">
              <p:oleObj spid="_x0000_s16396" name="Formula" r:id="rId16" imgW="1709640" imgH="142560" progId="Equation.Ribbit">
                <p:embed/>
              </p:oleObj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12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Numerical Study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Numerical Method for Computing AMS Results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" y="9144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Unstable Vortices:</a:t>
            </a:r>
            <a:endParaRPr lang="en-US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2" y="412646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Stability of Vortices:</a:t>
            </a:r>
            <a:endParaRPr lang="en-US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9601"/>
            <a:ext cx="1638300" cy="12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1"/>
            <a:ext cx="2667000" cy="20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9977" y="1759738"/>
            <a:ext cx="2630851" cy="2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3365" y="1066801"/>
            <a:ext cx="3470635" cy="29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" y="4572000"/>
            <a:ext cx="9144001" cy="2057401"/>
            <a:chOff x="0" y="4571999"/>
            <a:chExt cx="9144001" cy="2057401"/>
          </a:xfrm>
        </p:grpSpPr>
        <p:pic>
          <p:nvPicPr>
            <p:cNvPr id="9114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571999"/>
              <a:ext cx="4632096" cy="2057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4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06459" y="4648199"/>
              <a:ext cx="4637542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Down Arrow 16"/>
          <p:cNvSpPr/>
          <p:nvPr/>
        </p:nvSpPr>
        <p:spPr>
          <a:xfrm rot="20209376">
            <a:off x="1456601" y="1698748"/>
            <a:ext cx="211001" cy="475205"/>
          </a:xfrm>
          <a:prstGeom prst="downArrow">
            <a:avLst>
              <a:gd name="adj1" fmla="val 50000"/>
              <a:gd name="adj2" fmla="val 7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2862641" y="3004761"/>
            <a:ext cx="402855" cy="641735"/>
          </a:xfrm>
          <a:prstGeom prst="downArrow">
            <a:avLst>
              <a:gd name="adj1" fmla="val 50000"/>
              <a:gd name="adj2" fmla="val 7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5682041" y="1633161"/>
            <a:ext cx="402855" cy="641735"/>
          </a:xfrm>
          <a:prstGeom prst="downArrow">
            <a:avLst>
              <a:gd name="adj1" fmla="val 50000"/>
              <a:gd name="adj2" fmla="val 7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0" y="4038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112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Numerical Study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Numerical Results for Unstable Vortices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62" name="Picture 2" descr="C:\Ron\SDSU\PhD Qualifying Exam\Manuscripts\RESULT_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762000"/>
            <a:ext cx="4586591" cy="3124200"/>
          </a:xfrm>
          <a:prstGeom prst="rect">
            <a:avLst/>
          </a:prstGeom>
          <a:noFill/>
        </p:spPr>
      </p:pic>
      <p:pic>
        <p:nvPicPr>
          <p:cNvPr id="92163" name="Picture 3" descr="C:\Ron\SDSU\PhD Qualifying Exam\Manuscripts\RESULT_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2001"/>
            <a:ext cx="4572000" cy="3114261"/>
          </a:xfrm>
          <a:prstGeom prst="rect">
            <a:avLst/>
          </a:prstGeom>
          <a:noFill/>
        </p:spPr>
      </p:pic>
      <p:pic>
        <p:nvPicPr>
          <p:cNvPr id="92164" name="Picture 4" descr="C:\Ron\SDSU\PhD Qualifying Exam\Manuscripts\RESULT_M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91834"/>
            <a:ext cx="4648200" cy="3166166"/>
          </a:xfrm>
          <a:prstGeom prst="rect">
            <a:avLst/>
          </a:prstGeom>
          <a:noFill/>
        </p:spPr>
      </p:pic>
      <p:pic>
        <p:nvPicPr>
          <p:cNvPr id="92165" name="Picture 5" descr="C:\Ron\SDSU\PhD Qualifying Exam\Manuscripts\RESULT_M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540" y="3657601"/>
            <a:ext cx="4698461" cy="3200401"/>
          </a:xfrm>
          <a:prstGeom prst="rect">
            <a:avLst/>
          </a:prstGeom>
          <a:noFill/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85800" y="1066801"/>
          <a:ext cx="795339" cy="300037"/>
        </p:xfrm>
        <a:graphic>
          <a:graphicData uri="http://schemas.openxmlformats.org/presentationml/2006/ole">
            <p:oleObj spid="_x0000_s92167" name="Formula" r:id="rId8" imgW="401400" imgH="151200" progId="Equation.Ribbit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5256213" y="1066801"/>
          <a:ext cx="798512" cy="300038"/>
        </p:xfrm>
        <a:graphic>
          <a:graphicData uri="http://schemas.openxmlformats.org/presentationml/2006/ole">
            <p:oleObj spid="_x0000_s92168" name="Formula" r:id="rId9" imgW="403920" imgH="151200" progId="Equation.Ribbit">
              <p:embed/>
            </p:oleObj>
          </a:graphicData>
        </a:graphic>
      </p:graphicFrame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682625" y="3962401"/>
          <a:ext cx="801688" cy="300038"/>
        </p:xfrm>
        <a:graphic>
          <a:graphicData uri="http://schemas.openxmlformats.org/presentationml/2006/ole">
            <p:oleObj spid="_x0000_s92169" name="Formula" r:id="rId10" imgW="405360" imgH="151200" progId="Equation.Ribbit">
              <p:embed/>
            </p:oleObj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5099050" y="3960814"/>
          <a:ext cx="808039" cy="303212"/>
        </p:xfrm>
        <a:graphic>
          <a:graphicData uri="http://schemas.openxmlformats.org/presentationml/2006/ole">
            <p:oleObj spid="_x0000_s92170" name="Formula" r:id="rId11" imgW="407880" imgH="152640" progId="Equation.Ribbit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990601" y="1295400"/>
            <a:ext cx="4474723" cy="3048000"/>
            <a:chOff x="990600" y="1295400"/>
            <a:chExt cx="4474723" cy="3048000"/>
          </a:xfrm>
        </p:grpSpPr>
        <p:pic>
          <p:nvPicPr>
            <p:cNvPr id="92171" name="Picture 11" descr="C:\Ron\SDSU\PhD Qualifying Exam\Manuscripts\RESULT_M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90600" y="1295400"/>
              <a:ext cx="4474723" cy="3048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600200" y="1600200"/>
            <a:ext cx="798512" cy="300037"/>
          </p:xfrm>
          <a:graphic>
            <a:graphicData uri="http://schemas.openxmlformats.org/presentationml/2006/ole">
              <p:oleObj spid="_x0000_s92172" name="Formula" r:id="rId13" imgW="403920" imgH="151200" progId="Equation.Ribbit">
                <p:embed/>
              </p:oleObj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581400" y="2895600"/>
            <a:ext cx="5410200" cy="3810000"/>
            <a:chOff x="3581400" y="2895600"/>
            <a:chExt cx="5410200" cy="3810000"/>
          </a:xfrm>
        </p:grpSpPr>
        <p:sp>
          <p:nvSpPr>
            <p:cNvPr id="18" name="Oval 17"/>
            <p:cNvSpPr/>
            <p:nvPr/>
          </p:nvSpPr>
          <p:spPr>
            <a:xfrm>
              <a:off x="4419600" y="3429000"/>
              <a:ext cx="9144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>
              <a:off x="8077200" y="2895600"/>
              <a:ext cx="9144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5867400"/>
              <a:ext cx="9144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/>
            <p:nvPr/>
          </p:nvSpPr>
          <p:spPr>
            <a:xfrm>
              <a:off x="8077200" y="5943600"/>
              <a:ext cx="914400" cy="76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45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86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Azimuthal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 smtClean="0">
                <a:latin typeface="Arial" pitchFamily="34" charset="0"/>
                <a:ea typeface="+mj-ea"/>
                <a:cs typeface="Arial" pitchFamily="34" charset="0"/>
              </a:rPr>
              <a:t>Modulational</a:t>
            </a:r>
            <a: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  <a:t> Stability – Numerical Study</a:t>
            </a:r>
            <a:br>
              <a:rPr lang="en-US" sz="4100" b="1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Numerical Results for Stable Vortices</a:t>
            </a:r>
            <a:endParaRPr lang="en-US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" y="838201"/>
            <a:ext cx="9143999" cy="2943225"/>
            <a:chOff x="1" y="838200"/>
            <a:chExt cx="9143999" cy="2943225"/>
          </a:xfrm>
        </p:grpSpPr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1" y="838200"/>
              <a:ext cx="91439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Our Results Compared to Others:</a:t>
              </a:r>
              <a:endParaRPr lang="en-US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838200" y="1371600"/>
            <a:ext cx="7381875" cy="2409825"/>
          </p:xfrm>
          <a:graphic>
            <a:graphicData uri="http://schemas.openxmlformats.org/presentationml/2006/ole">
              <p:oleObj spid="_x0000_s93186" name="Formula" r:id="rId4" imgW="3722400" imgH="1215720" progId="Equation.Ribbit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2" y="3962400"/>
            <a:ext cx="9143999" cy="2590800"/>
            <a:chOff x="0" y="3962400"/>
            <a:chExt cx="9143999" cy="2590800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4343400"/>
              <a:ext cx="83439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0" y="3962400"/>
              <a:ext cx="91439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Difficulty in studying vortices m&gt;3: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66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Conclusion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Extremely close analytic approximation to the vortex profiles using VA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Numerically-exact vortex solutions found using optimization methods.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Predictions of </a:t>
            </a: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Azimuthal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Modulational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Stability</a:t>
            </a: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Simulations show good agreement for predicting growth rates of unstable </a:t>
            </a:r>
            <a:r>
              <a:rPr lang="en-US" sz="4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azimuthal</a:t>
            </a: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modes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Simulations confirm past publication’s predictions for critical frequency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Further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QUESTIONS</a:t>
            </a:r>
            <a:endParaRPr lang="en-US" sz="4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spd="med" advTm="1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2971800" cy="2258568"/>
          </a:xfrm>
          <a:prstGeom prst="rect">
            <a:avLst/>
          </a:prstGeom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Introduction</a:t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Cubic-</a:t>
            </a:r>
            <a:r>
              <a:rPr lang="en-US" sz="1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Quintic</a:t>
            </a:r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Nonlinear Schrodinger Equation and Vortices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1"/>
            <a:ext cx="9144000" cy="17173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Cubic-</a:t>
            </a:r>
            <a:r>
              <a:rPr lang="en-US" sz="2400" dirty="0" err="1"/>
              <a:t>Quintic</a:t>
            </a:r>
            <a:r>
              <a:rPr lang="en-US" sz="2400" dirty="0"/>
              <a:t> Nonlinear Schrodinger Equation (CQNLS</a:t>
            </a:r>
            <a:r>
              <a:rPr lang="en-US" sz="2400" dirty="0" smtClean="0"/>
              <a:t>)</a:t>
            </a:r>
          </a:p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Vortex </a:t>
            </a:r>
            <a:r>
              <a:rPr lang="en-US" sz="2400" dirty="0" smtClean="0"/>
              <a:t>solutions: Rotated </a:t>
            </a:r>
            <a:r>
              <a:rPr lang="en-US" sz="2400" dirty="0"/>
              <a:t>phase with different topological charges (m)</a:t>
            </a:r>
          </a:p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</p:txBody>
      </p:sp>
      <p:pic>
        <p:nvPicPr>
          <p:cNvPr id="23556" name="Picture 6" descr="TitanuimDopedsapphi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2" y="5029201"/>
            <a:ext cx="252152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pticalVortic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256" y="5029200"/>
            <a:ext cx="4064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hotontwist_ug_bi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981200"/>
            <a:ext cx="2667000" cy="203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4038601"/>
            <a:ext cx="7543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/>
              <a:t>Applications: Light propagation through nonlinear optical </a:t>
            </a:r>
            <a:r>
              <a:rPr lang="en-US" sz="2400" dirty="0" smtClean="0"/>
              <a:t>media – Data compression/cryptography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Introduction</a:t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Azimuthal </a:t>
            </a:r>
            <a:r>
              <a:rPr lang="en-US" sz="16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Modulational</a:t>
            </a:r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Instability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1"/>
            <a:ext cx="84582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err="1" smtClean="0"/>
              <a:t>Azimuthal</a:t>
            </a:r>
            <a:r>
              <a:rPr lang="en-US" sz="2400" dirty="0" smtClean="0"/>
              <a:t> </a:t>
            </a:r>
            <a:r>
              <a:rPr lang="en-US" sz="2400" dirty="0" err="1" smtClean="0"/>
              <a:t>Modulational</a:t>
            </a:r>
            <a:r>
              <a:rPr lang="en-US" sz="2400" dirty="0" smtClean="0"/>
              <a:t> Instability (AMI) </a:t>
            </a:r>
            <a:r>
              <a:rPr lang="en-US" sz="2400" dirty="0"/>
              <a:t>is exponential growth of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modular </a:t>
            </a:r>
            <a:r>
              <a:rPr lang="en-US" sz="2400" dirty="0"/>
              <a:t>perturbations:</a:t>
            </a:r>
          </a:p>
        </p:txBody>
      </p:sp>
      <p:pic>
        <p:nvPicPr>
          <p:cNvPr id="6" name="Picture 5" descr="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8370"/>
            <a:ext cx="9144000" cy="2881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257801"/>
            <a:ext cx="84582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just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 smtClean="0"/>
              <a:t>A vortex in the CQNLS can become azimuthally </a:t>
            </a:r>
            <a:r>
              <a:rPr lang="en-US" sz="2400" b="1" dirty="0" smtClean="0"/>
              <a:t>stable</a:t>
            </a:r>
            <a:r>
              <a:rPr lang="en-US" sz="2400" dirty="0" smtClean="0"/>
              <a:t> depending on the complex frequency and charge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3FCCF-699F-42B1-98C0-520B18EFE9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 advTm="13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 State Vortex Solutions – Analytic Approximate Profiles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Two-Dimensional Cubic-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Quintic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Nonlinear Schrodinger Equation and Vortex Solutions</a:t>
            </a:r>
            <a:endParaRPr lang="en-US" sz="1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9" name="Rectangle 9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0" name="Rectangle 11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1002" y="985839"/>
            <a:ext cx="8308975" cy="1604962"/>
            <a:chOff x="685800" y="982663"/>
            <a:chExt cx="7197300" cy="1604962"/>
          </a:xfrm>
        </p:grpSpPr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3060607" y="982663"/>
            <a:ext cx="4822493" cy="465137"/>
          </p:xfrm>
          <a:graphic>
            <a:graphicData uri="http://schemas.openxmlformats.org/presentationml/2006/ole">
              <p:oleObj spid="_x0000_s1028" name="Formula" r:id="rId3" imgW="2093040" imgH="205920" progId="Equation.Ribbit">
                <p:embed/>
              </p:oleObj>
            </a:graphicData>
          </a:graphic>
        </p:graphicFrame>
        <p:graphicFrame>
          <p:nvGraphicFramePr>
            <p:cNvPr id="1029" name="Object 13"/>
            <p:cNvGraphicFramePr>
              <a:graphicFrameLocks noChangeAspect="1"/>
            </p:cNvGraphicFramePr>
            <p:nvPr/>
          </p:nvGraphicFramePr>
          <p:xfrm>
            <a:off x="3061982" y="1863043"/>
            <a:ext cx="3651731" cy="724582"/>
          </p:xfrm>
          <a:graphic>
            <a:graphicData uri="http://schemas.openxmlformats.org/presentationml/2006/ole">
              <p:oleObj spid="_x0000_s1029" name="Formula" r:id="rId4" imgW="1980000" imgH="390240" progId="Equation.Ribbit">
                <p:embed/>
              </p:oleObj>
            </a:graphicData>
          </a:graphic>
        </p:graphicFrame>
        <p:sp>
          <p:nvSpPr>
            <p:cNvPr id="1049" name="TextBox 16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20261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Non-</a:t>
              </a:r>
              <a:r>
                <a:rPr lang="en-US" dirty="0" err="1" smtClean="0"/>
                <a:t>dimensionalized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CQNLS</a:t>
              </a:r>
              <a:r>
                <a:rPr lang="en-US" dirty="0"/>
                <a:t>:</a:t>
              </a:r>
            </a:p>
          </p:txBody>
        </p:sp>
        <p:sp>
          <p:nvSpPr>
            <p:cNvPr id="1050" name="TextBox 17"/>
            <p:cNvSpPr txBox="1">
              <a:spLocks noChangeArrowheads="1"/>
            </p:cNvSpPr>
            <p:nvPr/>
          </p:nvSpPr>
          <p:spPr bwMode="auto">
            <a:xfrm>
              <a:off x="685800" y="2054225"/>
              <a:ext cx="1592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Polar </a:t>
              </a:r>
              <a:r>
                <a:rPr lang="en-US" dirty="0" err="1"/>
                <a:t>Laplacian</a:t>
              </a:r>
              <a:r>
                <a:rPr lang="en-US" dirty="0"/>
                <a:t>: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1" y="3276600"/>
            <a:ext cx="8095588" cy="468312"/>
            <a:chOff x="381000" y="3276600"/>
            <a:chExt cx="8095588" cy="468312"/>
          </a:xfrm>
        </p:grpSpPr>
        <p:sp>
          <p:nvSpPr>
            <p:cNvPr id="1052" name="TextBox 13"/>
            <p:cNvSpPr txBox="1">
              <a:spLocks noChangeArrowheads="1"/>
            </p:cNvSpPr>
            <p:nvPr/>
          </p:nvSpPr>
          <p:spPr bwMode="auto">
            <a:xfrm>
              <a:off x="381000" y="3352800"/>
              <a:ext cx="40704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General Steady State Vortex Solution:</a:t>
              </a:r>
              <a:endParaRPr lang="en-US" dirty="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4724400" y="3276600"/>
            <a:ext cx="3752188" cy="468312"/>
          </p:xfrm>
          <a:graphic>
            <a:graphicData uri="http://schemas.openxmlformats.org/presentationml/2006/ole">
              <p:oleObj spid="_x0000_s1055" name="Formula" r:id="rId5" imgW="1586520" imgH="194400" progId="Equation.Ribbit">
                <p:embed/>
              </p:oleObj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81000" y="4800600"/>
            <a:ext cx="8763000" cy="2057400"/>
            <a:chOff x="381000" y="4800600"/>
            <a:chExt cx="8763000" cy="2057400"/>
          </a:xfrm>
        </p:grpSpPr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381000" y="4953000"/>
              <a:ext cx="300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Steady State Vortex Profile:</a:t>
              </a:r>
              <a:endParaRPr lang="en-US" dirty="0"/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2559" y="4800600"/>
              <a:ext cx="449144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3505200" y="4953000"/>
            <a:ext cx="1139825" cy="330200"/>
          </p:xfrm>
          <a:graphic>
            <a:graphicData uri="http://schemas.openxmlformats.org/presentationml/2006/ole">
              <p:oleObj spid="_x0000_s1057" name="Formula" r:id="rId7" imgW="574200" imgH="179280" progId="Equation.Ribbit">
                <p:embed/>
              </p:oleObj>
            </a:graphicData>
          </a:graphic>
        </p:graphicFrame>
      </p:grp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381000" y="5638801"/>
            <a:ext cx="3736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Goal:  Find approximate analytical </a:t>
            </a:r>
            <a:br>
              <a:rPr lang="en-US" dirty="0" smtClean="0"/>
            </a:br>
            <a:r>
              <a:rPr lang="en-US" dirty="0" smtClean="0"/>
              <a:t>formulation for f(r)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81001" y="3581400"/>
            <a:ext cx="8573935" cy="1066800"/>
            <a:chOff x="381000" y="3581400"/>
            <a:chExt cx="8573934" cy="1066800"/>
          </a:xfrm>
        </p:grpSpPr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381000" y="4278868"/>
              <a:ext cx="3224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Two parameters define vortex</a:t>
              </a:r>
              <a:endParaRPr lang="en-US" dirty="0"/>
            </a:p>
          </p:txBody>
        </p: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6705600" y="4267199"/>
              <a:ext cx="2249334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Complex Frequency</a:t>
              </a:r>
              <a:endParaRPr lang="en-US" dirty="0"/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5486399" y="4267199"/>
              <a:ext cx="941283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Charge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400800" y="3581400"/>
              <a:ext cx="1219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7772400" y="3886200"/>
              <a:ext cx="685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Arrow 44"/>
            <p:cNvSpPr/>
            <p:nvPr/>
          </p:nvSpPr>
          <p:spPr>
            <a:xfrm>
              <a:off x="3657600" y="4343400"/>
              <a:ext cx="17526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med"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 State Vortex Solutions – Analytic Approximate Profiles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Asymptotic Vortex Profile</a:t>
            </a:r>
            <a:endParaRPr lang="en-US" sz="1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9" name="Rectangle 9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0" name="Rectangle 11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81000" y="1066800"/>
            <a:ext cx="8485360" cy="649506"/>
            <a:chOff x="381000" y="1066800"/>
            <a:chExt cx="8485360" cy="649506"/>
          </a:xfrm>
        </p:grpSpPr>
        <p:sp>
          <p:nvSpPr>
            <p:cNvPr id="1049" name="TextBox 16"/>
            <p:cNvSpPr txBox="1">
              <a:spLocks noChangeArrowheads="1"/>
            </p:cNvSpPr>
            <p:nvPr/>
          </p:nvSpPr>
          <p:spPr bwMode="auto">
            <a:xfrm>
              <a:off x="381000" y="1069975"/>
              <a:ext cx="3124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Inserting vortex solution into CQNLS yields ODE:</a:t>
              </a:r>
              <a:endParaRPr lang="en-US" dirty="0"/>
            </a:p>
          </p:txBody>
        </p:sp>
        <p:graphicFrame>
          <p:nvGraphicFramePr>
            <p:cNvPr id="43014" name="Object 2"/>
            <p:cNvGraphicFramePr>
              <a:graphicFrameLocks noChangeAspect="1"/>
            </p:cNvGraphicFramePr>
            <p:nvPr/>
          </p:nvGraphicFramePr>
          <p:xfrm>
            <a:off x="3505200" y="1066800"/>
            <a:ext cx="5361160" cy="609600"/>
          </p:xfrm>
          <a:graphic>
            <a:graphicData uri="http://schemas.openxmlformats.org/presentationml/2006/ole">
              <p:oleObj spid="_x0000_s43014" name="Formula" r:id="rId4" imgW="3453480" imgH="390240" progId="Equation.Ribbit">
                <p:embed/>
              </p:oleObj>
            </a:graphicData>
          </a:graphic>
        </p:graphicFrame>
      </p:grp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4902277" y="2514600"/>
          <a:ext cx="3936923" cy="609600"/>
        </p:xfrm>
        <a:graphic>
          <a:graphicData uri="http://schemas.openxmlformats.org/presentationml/2006/ole">
            <p:oleObj spid="_x0000_s43015" name="Formula" r:id="rId5" imgW="2292480" imgH="352080" progId="Equation.Ribbit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57200" y="2221468"/>
            <a:ext cx="3048000" cy="1085294"/>
            <a:chOff x="457200" y="2221468"/>
            <a:chExt cx="3048000" cy="1085294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1958989" y="2667000"/>
            <a:ext cx="1546211" cy="639762"/>
          </p:xfrm>
          <a:graphic>
            <a:graphicData uri="http://schemas.openxmlformats.org/presentationml/2006/ole">
              <p:oleObj spid="_x0000_s43013" name="Formula" r:id="rId6" imgW="872640" imgH="388800" progId="Equation.Ribbit">
                <p:embed/>
              </p:oleObj>
            </a:graphicData>
          </a:graphic>
        </p:graphicFrame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457200" y="2221468"/>
              <a:ext cx="1676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Assume:</a:t>
              </a:r>
            </a:p>
            <a:p>
              <a:endParaRPr lang="en-US" dirty="0" smtClean="0"/>
            </a:p>
            <a:p>
              <a:r>
                <a:rPr lang="en-US" dirty="0" smtClean="0"/>
                <a:t>And define: </a:t>
              </a:r>
              <a:endParaRPr lang="en-US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1981200" y="2286000"/>
            <a:ext cx="1384300" cy="300037"/>
          </p:xfrm>
          <a:graphic>
            <a:graphicData uri="http://schemas.openxmlformats.org/presentationml/2006/ole">
              <p:oleObj spid="_x0000_s43016" name="Formula" r:id="rId7" imgW="698760" imgH="150120" progId="Equation.Ribbit">
                <p:embed/>
              </p:oleObj>
            </a:graphicData>
          </a:graphic>
        </p:graphicFrame>
      </p:grpSp>
      <p:sp>
        <p:nvSpPr>
          <p:cNvPr id="33" name="Flowchart: Merge 32"/>
          <p:cNvSpPr/>
          <p:nvPr/>
        </p:nvSpPr>
        <p:spPr>
          <a:xfrm>
            <a:off x="5638800" y="1752600"/>
            <a:ext cx="1143000" cy="533400"/>
          </a:xfrm>
          <a:prstGeom prst="flowChartMerg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822192" y="2590800"/>
            <a:ext cx="978408" cy="53340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1" y="3429000"/>
            <a:ext cx="8991602" cy="3429000"/>
            <a:chOff x="-1" y="3429000"/>
            <a:chExt cx="8991601" cy="3429000"/>
          </a:xfrm>
        </p:grpSpPr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" y="3429000"/>
              <a:ext cx="400903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4876800" y="4126468"/>
              <a:ext cx="33393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New ODE has explicit solution!</a:t>
              </a:r>
              <a:endParaRPr lang="en-US" dirty="0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3824711" y="4800600"/>
            <a:ext cx="5166889" cy="762000"/>
          </p:xfrm>
          <a:graphic>
            <a:graphicData uri="http://schemas.openxmlformats.org/presentationml/2006/ole">
              <p:oleObj spid="_x0000_s43018" name="Formula" r:id="rId9" imgW="3317400" imgH="489240" progId="Equation.Ribbit">
                <p:embed/>
              </p:oleObj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638801" y="5943596"/>
            <a:ext cx="1690687" cy="369332"/>
            <a:chOff x="4648200" y="5791200"/>
            <a:chExt cx="1690687" cy="369332"/>
          </a:xfrm>
        </p:grpSpPr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4648200" y="5791200"/>
              <a:ext cx="14285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Need to find</a:t>
              </a:r>
              <a:endParaRPr lang="en-US" dirty="0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6096000" y="5867400"/>
            <a:ext cx="242887" cy="228600"/>
          </p:xfrm>
          <a:graphic>
            <a:graphicData uri="http://schemas.openxmlformats.org/presentationml/2006/ole">
              <p:oleObj spid="_x0000_s43020" name="Formula" r:id="rId10" imgW="122040" imgH="131040" progId="Equation.Ribbit">
                <p:embed/>
              </p:oleObj>
            </a:graphicData>
          </a:graphic>
        </p:graphicFrame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4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Steady-State Vortex Solutions – Analytic Approximate Profiles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Variational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Approach</a:t>
            </a:r>
            <a:endParaRPr lang="en-US" sz="1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9" name="Rectangle 9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0" name="Rectangle 11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200" y="990601"/>
            <a:ext cx="8915400" cy="923330"/>
            <a:chOff x="76200" y="990600"/>
            <a:chExt cx="8915400" cy="923330"/>
          </a:xfrm>
        </p:grpSpPr>
        <p:sp>
          <p:nvSpPr>
            <p:cNvPr id="1049" name="TextBox 16"/>
            <p:cNvSpPr txBox="1">
              <a:spLocks noChangeArrowheads="1"/>
            </p:cNvSpPr>
            <p:nvPr/>
          </p:nvSpPr>
          <p:spPr bwMode="auto">
            <a:xfrm>
              <a:off x="76200" y="990600"/>
              <a:ext cx="2819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Lagrangian</a:t>
              </a:r>
              <a:r>
                <a:rPr lang="en-US" dirty="0" smtClean="0"/>
                <a:t> density of CQNLS with inserted vortex solution:</a:t>
              </a:r>
              <a:endParaRPr lang="en-US" dirty="0"/>
            </a:p>
          </p:txBody>
        </p:sp>
        <p:graphicFrame>
          <p:nvGraphicFramePr>
            <p:cNvPr id="43014" name="Object 2"/>
            <p:cNvGraphicFramePr>
              <a:graphicFrameLocks noChangeAspect="1"/>
            </p:cNvGraphicFramePr>
            <p:nvPr/>
          </p:nvGraphicFramePr>
          <p:xfrm>
            <a:off x="2765079" y="1066800"/>
            <a:ext cx="6226521" cy="685800"/>
          </p:xfrm>
          <a:graphic>
            <a:graphicData uri="http://schemas.openxmlformats.org/presentationml/2006/ole">
              <p:oleObj spid="_x0000_s62467" name="Formula" r:id="rId4" imgW="3751920" imgH="411480" progId="Equation.Ribbit">
                <p:embed/>
              </p:oleObj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228600" y="5181599"/>
            <a:ext cx="8763000" cy="1219200"/>
            <a:chOff x="228600" y="5181600"/>
            <a:chExt cx="8763000" cy="1219200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2885946" y="5181600"/>
            <a:ext cx="6105654" cy="914400"/>
          </p:xfrm>
          <a:graphic>
            <a:graphicData uri="http://schemas.openxmlformats.org/presentationml/2006/ole">
              <p:oleObj spid="_x0000_s62470" name="Formula" r:id="rId5" imgW="3269160" imgH="489240" progId="Equation.Ribbit">
                <p:embed/>
              </p:oleObj>
            </a:graphicData>
          </a:graphic>
        </p:graphicFrame>
        <p:sp>
          <p:nvSpPr>
            <p:cNvPr id="30" name="TextBox 16"/>
            <p:cNvSpPr txBox="1">
              <a:spLocks noChangeArrowheads="1"/>
            </p:cNvSpPr>
            <p:nvPr/>
          </p:nvSpPr>
          <p:spPr bwMode="auto">
            <a:xfrm>
              <a:off x="228600" y="5200471"/>
              <a:ext cx="2514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Use asymptotic profile for </a:t>
              </a:r>
              <a:r>
                <a:rPr lang="en-US" dirty="0" err="1" smtClean="0"/>
                <a:t>ansatz</a:t>
              </a:r>
              <a:r>
                <a:rPr lang="en-US" dirty="0" smtClean="0"/>
                <a:t>: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2122488"/>
            <a:ext cx="8915400" cy="2449513"/>
            <a:chOff x="152400" y="2122487"/>
            <a:chExt cx="8915400" cy="2449513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1676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Lagrangian</a:t>
              </a:r>
              <a:r>
                <a:rPr lang="en-US" dirty="0" smtClean="0"/>
                <a:t>: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  <p:graphicFrame>
          <p:nvGraphicFramePr>
            <p:cNvPr id="62472" name="Object 2"/>
            <p:cNvGraphicFramePr>
              <a:graphicFrameLocks noChangeAspect="1"/>
            </p:cNvGraphicFramePr>
            <p:nvPr/>
          </p:nvGraphicFramePr>
          <p:xfrm>
            <a:off x="1654862" y="2122487"/>
            <a:ext cx="7412938" cy="696913"/>
          </p:xfrm>
          <a:graphic>
            <a:graphicData uri="http://schemas.openxmlformats.org/presentationml/2006/ole">
              <p:oleObj spid="_x0000_s62472" name="Formula" r:id="rId6" imgW="4253400" imgH="398880" progId="Equation.Ribbit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600200" y="3200400"/>
            <a:ext cx="7429423" cy="1295400"/>
          </p:xfrm>
          <a:graphic>
            <a:graphicData uri="http://schemas.openxmlformats.org/presentationml/2006/ole">
              <p:oleObj spid="_x0000_s62473" name="Formula" r:id="rId7" imgW="4690440" imgH="817920" progId="Equation.Ribbit">
                <p:embed/>
              </p:oleObj>
            </a:graphicData>
          </a:graphic>
        </p:graphicFrame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152400" y="3371671"/>
              <a:ext cx="16764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Radial `C’ constants: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60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Steady State Vortex Solutions – Analytic Approximate Profiles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Variational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Approach Cont.</a:t>
            </a:r>
            <a:endParaRPr lang="en-US" sz="18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-290" y="2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39" name="Rectangle 9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0" name="Rectangle 11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914401"/>
            <a:ext cx="6152899" cy="722531"/>
            <a:chOff x="457200" y="914400"/>
            <a:chExt cx="6152898" cy="722530"/>
          </a:xfrm>
        </p:grpSpPr>
        <p:sp>
          <p:nvSpPr>
            <p:cNvPr id="1049" name="TextBox 16"/>
            <p:cNvSpPr txBox="1">
              <a:spLocks noChangeArrowheads="1"/>
            </p:cNvSpPr>
            <p:nvPr/>
          </p:nvSpPr>
          <p:spPr bwMode="auto">
            <a:xfrm>
              <a:off x="457200" y="990600"/>
              <a:ext cx="3048000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Solving Euler-</a:t>
              </a:r>
              <a:r>
                <a:rPr lang="en-US" dirty="0" err="1" smtClean="0"/>
                <a:t>Lagrangian</a:t>
              </a:r>
              <a:r>
                <a:rPr lang="en-US" dirty="0" smtClean="0"/>
                <a:t> Equations:</a:t>
              </a:r>
              <a:endParaRPr lang="en-US" dirty="0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040615" y="914400"/>
            <a:ext cx="2569483" cy="685800"/>
          </p:xfrm>
          <a:graphic>
            <a:graphicData uri="http://schemas.openxmlformats.org/presentationml/2006/ole">
              <p:oleObj spid="_x0000_s63494" name="Formula" r:id="rId5" imgW="1361520" imgH="363240" progId="Equation.Ribbit">
                <p:embed/>
              </p:oleObj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-3" y="3124200"/>
            <a:ext cx="7315203" cy="3733800"/>
            <a:chOff x="-2" y="3124200"/>
            <a:chExt cx="7315202" cy="3733800"/>
          </a:xfrm>
        </p:grpSpPr>
        <p:pic>
          <p:nvPicPr>
            <p:cNvPr id="6349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" y="3124200"/>
              <a:ext cx="4671819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691062" y="5410200"/>
            <a:ext cx="2624138" cy="714375"/>
          </p:xfrm>
          <a:graphic>
            <a:graphicData uri="http://schemas.openxmlformats.org/presentationml/2006/ole">
              <p:oleObj spid="_x0000_s63496" name="Formula" r:id="rId7" imgW="1323360" imgH="360720" progId="Equation.Ribbit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457200" y="1981200"/>
            <a:ext cx="8458200" cy="3124200"/>
            <a:chOff x="457200" y="1981200"/>
            <a:chExt cx="8458200" cy="3124200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457200" y="2124670"/>
              <a:ext cx="2514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Yields our VA </a:t>
              </a:r>
              <a:r>
                <a:rPr lang="en-US" dirty="0" err="1" smtClean="0"/>
                <a:t>ansatz</a:t>
              </a:r>
              <a:r>
                <a:rPr lang="en-US" dirty="0" smtClean="0"/>
                <a:t>:</a:t>
              </a:r>
            </a:p>
            <a:p>
              <a:endParaRPr lang="en-US" dirty="0" smtClean="0"/>
            </a:p>
            <a:p>
              <a:endParaRPr lang="en-US" dirty="0" smtClean="0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2971800" y="1981200"/>
            <a:ext cx="5742010" cy="859939"/>
          </p:xfrm>
          <a:graphic>
            <a:graphicData uri="http://schemas.openxmlformats.org/presentationml/2006/ole">
              <p:oleObj spid="_x0000_s63491" name="Formula" r:id="rId8" imgW="3269160" imgH="489240" progId="Equation.Ribbit">
                <p:embed/>
              </p:oleObj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4608672" y="3276600"/>
            <a:ext cx="4230528" cy="685800"/>
          </p:xfrm>
          <a:graphic>
            <a:graphicData uri="http://schemas.openxmlformats.org/presentationml/2006/ole">
              <p:oleObj spid="_x0000_s63495" name="Formula" r:id="rId9" imgW="2372400" imgH="384840" progId="Equation.Ribbit">
                <p:embed/>
              </p:oleObj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648200" y="4253940"/>
            <a:ext cx="4267200" cy="851460"/>
          </p:xfrm>
          <a:graphic>
            <a:graphicData uri="http://schemas.openxmlformats.org/presentationml/2006/ole">
              <p:oleObj spid="_x0000_s63497" name="Formula" r:id="rId10" imgW="2415600" imgH="482760" progId="Equation.Ribbit">
                <p:embed/>
              </p:oleObj>
            </a:graphicData>
          </a:graphic>
        </p:graphicFrame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9D5BE-236E-48ED-AB7F-D4AED22842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spd="med" advTm="152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5|11|14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21.1|5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3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2|48.8|3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8.3|8.3|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0.5|25|6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2.1|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7|18.5|25.4|5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2|5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9.9|6|14.2|22.2|3.6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rgbClr val="000000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12257</TotalTime>
  <Words>650</Words>
  <Application>Microsoft Office PowerPoint</Application>
  <PresentationFormat>On-screen Show (4:3)</PresentationFormat>
  <Paragraphs>133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Apex</vt:lpstr>
      <vt:lpstr>Formula</vt:lpstr>
      <vt:lpstr>Aurora Equation</vt:lpstr>
      <vt:lpstr>Existence and Azimuthal Modulational Stability of Vortices in the Cubic-Quintic Nonlinear Schrodinger Equation</vt:lpstr>
      <vt:lpstr>Overview</vt:lpstr>
      <vt:lpstr>Introduction Cubic-Quintic Nonlinear Schrodinger Equation and Vortices</vt:lpstr>
      <vt:lpstr>Introduction Azimuthal Modulational Instability</vt:lpstr>
      <vt:lpstr>Slide 5</vt:lpstr>
      <vt:lpstr>Steady State Vortex Solutions – Analytic Approximate Profiles Two-Dimensional Cubic-Quintic Nonlinear Schrodinger Equation and Vortex Solutions</vt:lpstr>
      <vt:lpstr>Steady State Vortex Solutions – Analytic Approximate Profiles Asymptotic Vortex Profile</vt:lpstr>
      <vt:lpstr>Steady-State Vortex Solutions – Analytic Approximate Profiles Variational Approach</vt:lpstr>
      <vt:lpstr>Steady State Vortex Solutions – Analytic Approximate Profiles Variational Approach Cont.</vt:lpstr>
      <vt:lpstr>Steady State Vortex Solutions – Analytic Approximate Profiles Existence Bounds</vt:lpstr>
      <vt:lpstr>Slide 11</vt:lpstr>
      <vt:lpstr>Steady-State Vortex Solutions – Numerically-Exact Profiles Numerical Nonlinear Optimization</vt:lpstr>
      <vt:lpstr>Steady-State Vortex Solutions – Numerically-Exact Profiles Numerical Profile Results</vt:lpstr>
      <vt:lpstr>Steady-State Vortex Solutions – Numerically-Exact Profiles Comparison between numerical and VA profiles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Reuven Meir</dc:creator>
  <cp:lastModifiedBy>Reuven Meir</cp:lastModifiedBy>
  <cp:revision>731</cp:revision>
  <cp:lastPrinted>1601-01-01T00:00:00Z</cp:lastPrinted>
  <dcterms:created xsi:type="dcterms:W3CDTF">1601-01-01T00:00:00Z</dcterms:created>
  <dcterms:modified xsi:type="dcterms:W3CDTF">2009-06-15T22:19:59Z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