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3" r:id="rId6"/>
    <p:sldId id="265" r:id="rId7"/>
    <p:sldId id="261" r:id="rId8"/>
    <p:sldId id="274" r:id="rId9"/>
    <p:sldId id="267" r:id="rId10"/>
    <p:sldId id="273" r:id="rId11"/>
    <p:sldId id="262" r:id="rId12"/>
    <p:sldId id="268" r:id="rId13"/>
    <p:sldId id="269" r:id="rId14"/>
    <p:sldId id="271" r:id="rId15"/>
    <p:sldId id="272" r:id="rId16"/>
    <p:sldId id="266" r:id="rId17"/>
    <p:sldId id="264" r:id="rId18"/>
  </p:sldIdLst>
  <p:sldSz cx="9144000" cy="6858000" type="screen4x3"/>
  <p:notesSz cx="9117013" cy="6858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57D3FF"/>
    <a:srgbClr val="BAF3FE"/>
    <a:srgbClr val="0305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293" autoAdjust="0"/>
    <p:restoredTop sz="97364" autoAdjust="0"/>
  </p:normalViewPr>
  <p:slideViewPr>
    <p:cSldViewPr>
      <p:cViewPr varScale="1">
        <p:scale>
          <a:sx n="69" d="100"/>
          <a:sy n="69" d="100"/>
        </p:scale>
        <p:origin x="-49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1008" y="-96"/>
      </p:cViewPr>
      <p:guideLst>
        <p:guide orient="horz" pos="2160"/>
        <p:guide pos="287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5128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64138" y="0"/>
            <a:ext cx="395128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5128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64138" y="6513513"/>
            <a:ext cx="395128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F24496-E3EF-480C-9CC4-B9D37490EA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5128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64138" y="0"/>
            <a:ext cx="395128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1A13268-CF12-47F3-A88B-979C582DC4E9}" type="datetimeFigureOut">
              <a:rPr lang="en-US"/>
              <a:pPr>
                <a:defRPr/>
              </a:pPr>
              <a:t>5/4/2008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43213" y="514350"/>
            <a:ext cx="3430587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1225" y="3257550"/>
            <a:ext cx="7294563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5128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64138" y="6513513"/>
            <a:ext cx="395128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E2AD0A6-1004-4D29-A011-9F027F0E1D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E3347-0E79-4F9D-818E-22072DD104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E9DE4-E010-4CA9-B8BE-BBED0EBC2F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E34E-79C8-44CD-8DBA-0389E4E363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3DCCA-8C16-41C9-AB0E-D5851FAC59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6F2F8-C637-4E66-9428-17E4698210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ECFFE-C817-4EE8-BF0D-1903694132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C01B3-BE8E-4A83-ADC9-CD4AB69C86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B8EC4-7AA0-4C4C-AA07-B85E20A8AB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E4200-B10C-4384-BA11-48ABE5887C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66342-D055-4C40-87DB-EBAACE3F4C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F8A5C-540B-4789-B5CB-FB3BCC9760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21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D4BDE1F9-A250-4609-9261-5F3417604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2400"/>
            <a:ext cx="9144000" cy="12414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cap="none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Parallelization of </a:t>
            </a:r>
            <a:r>
              <a:rPr lang="en-US" sz="4400" cap="none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the Classic </a:t>
            </a:r>
            <a:r>
              <a:rPr lang="en-US" sz="4400" cap="none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Gram-Schmidt </a:t>
            </a:r>
            <a:r>
              <a:rPr lang="en-US" sz="4400" cap="none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QR-Factorization</a:t>
            </a:r>
            <a:r>
              <a:rPr lang="en-US" sz="3200" cap="none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lang="en-US" sz="3200" cap="none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248400"/>
            <a:ext cx="9144000" cy="4349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M543 </a:t>
            </a:r>
            <a:r>
              <a:rPr lang="en-US" dirty="0" smtClean="0">
                <a:latin typeface="Arial" charset="0"/>
                <a:cs typeface="Arial" charset="0"/>
              </a:rPr>
              <a:t>Final Project  </a:t>
            </a:r>
            <a:r>
              <a:rPr lang="en-US" dirty="0" smtClean="0">
                <a:latin typeface="Arial" charset="0"/>
                <a:cs typeface="Arial" charset="0"/>
              </a:rPr>
              <a:t>     Ron Caplan      </a:t>
            </a:r>
            <a:r>
              <a:rPr lang="en-US" dirty="0" smtClean="0">
                <a:latin typeface="Arial" charset="0"/>
                <a:cs typeface="Arial" charset="0"/>
              </a:rPr>
              <a:t>May. 6</a:t>
            </a:r>
            <a:r>
              <a:rPr lang="en-US" baseline="30000" dirty="0" smtClean="0">
                <a:latin typeface="Arial" charset="0"/>
                <a:cs typeface="Arial" charset="0"/>
              </a:rPr>
              <a:t>th</a:t>
            </a:r>
            <a:r>
              <a:rPr lang="en-US" dirty="0" smtClean="0">
                <a:latin typeface="Arial" charset="0"/>
                <a:cs typeface="Arial" charset="0"/>
              </a:rPr>
              <a:t> 2008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066800" y="1524000"/>
            <a:ext cx="7086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066800" y="6096000"/>
            <a:ext cx="7086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52600"/>
            <a:ext cx="4932473" cy="4138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2514600"/>
            <a:ext cx="34935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Parallel Computation Results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0" y="0"/>
            <a:ext cx="9144000" cy="6858000"/>
            <a:chOff x="762000" y="762000"/>
            <a:chExt cx="5334000" cy="4000500"/>
          </a:xfrm>
        </p:grpSpPr>
        <p:pic>
          <p:nvPicPr>
            <p:cNvPr id="5" name="Picture 4" descr="plotSPtest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2000" y="762000"/>
              <a:ext cx="5334000" cy="4000500"/>
            </a:xfrm>
            <a:prstGeom prst="rect">
              <a:avLst/>
            </a:prstGeom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71800" y="3429000"/>
              <a:ext cx="1257300" cy="29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71800" y="2133600"/>
              <a:ext cx="1257300" cy="33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lotPN16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Parallel Computation Results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4" name="Picture 3" descr="plotPN48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Parallel Computation Results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6" name="Picture 5" descr="plotPN11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Parallel Computation Results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4" name="Picture 3" descr="plotPN16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Parallel Computation Results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3" name="Picture 2" descr="plotPN32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Parallel Computation Results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133600"/>
            <a:ext cx="8686800" cy="3389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52400" y="762000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/>
              <a:t>Should dynamically change send packet size, and probably use sends and receives instead of broadcast and gather…. Why?  Because: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838200" y="1981200"/>
            <a:ext cx="7086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14400" y="5562600"/>
            <a:ext cx="7086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33400" y="5715000"/>
            <a:ext cx="79223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 smtClean="0"/>
              <a:t>Also, since CGS inner loop is from </a:t>
            </a:r>
            <a:r>
              <a:rPr lang="en-US" sz="2000" dirty="0" err="1" smtClean="0"/>
              <a:t>i</a:t>
            </a:r>
            <a:r>
              <a:rPr lang="en-US" sz="2000" dirty="0" smtClean="0"/>
              <a:t>=1:j-1, the distribution of work to </a:t>
            </a:r>
          </a:p>
          <a:p>
            <a:pPr algn="l"/>
            <a:r>
              <a:rPr lang="en-US" sz="2000" dirty="0" smtClean="0"/>
              <a:t>Each node is not equal.  This should be fixed as well.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Conclusion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143000"/>
            <a:ext cx="8077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sz="3200" dirty="0" smtClean="0"/>
              <a:t> </a:t>
            </a:r>
            <a:r>
              <a:rPr lang="en-US" sz="3200" dirty="0" smtClean="0"/>
              <a:t> Parallelization of CGS does give nice speed-up for large matrices.  </a:t>
            </a:r>
          </a:p>
          <a:p>
            <a:pPr algn="l"/>
            <a:endParaRPr lang="en-US" sz="3200" dirty="0" smtClean="0"/>
          </a:p>
          <a:p>
            <a:pPr algn="l">
              <a:buFont typeface="Wingdings" pitchFamily="2" charset="2"/>
              <a:buChar char="§"/>
            </a:pPr>
            <a:r>
              <a:rPr lang="en-US" sz="3200" dirty="0" smtClean="0"/>
              <a:t>  Adding some improvements to the code such as non-uniform block sizes, and </a:t>
            </a:r>
            <a:r>
              <a:rPr lang="en-US" sz="3200" dirty="0" smtClean="0"/>
              <a:t> </a:t>
            </a:r>
            <a:r>
              <a:rPr lang="en-US" sz="3200" dirty="0" smtClean="0"/>
              <a:t>optimizing communication method would lead to even better speed-up.  </a:t>
            </a:r>
            <a:endParaRPr lang="en-US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n>
                  <a:noFill/>
                </a:ln>
                <a:solidFill>
                  <a:schemeClr val="tx1"/>
                </a:solidFill>
                <a:effectLst/>
              </a:rPr>
              <a:t>Overview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371600"/>
            <a:ext cx="9144000" cy="4267200"/>
          </a:xfrm>
        </p:spPr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Introduction</a:t>
            </a:r>
            <a:endParaRPr lang="en-US" sz="4400" dirty="0">
              <a:latin typeface="Arial" pitchFamily="34" charset="0"/>
              <a:cs typeface="Arial" pitchFamily="34" charset="0"/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MATLAB vs. FORTRAN</a:t>
            </a:r>
            <a:endParaRPr lang="en-US" sz="4400" dirty="0">
              <a:latin typeface="Arial" pitchFamily="34" charset="0"/>
              <a:cs typeface="Arial" pitchFamily="34" charset="0"/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Parallelization with MPI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Parallel Computation Results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Conclusion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Introduction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066800"/>
            <a:ext cx="8610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 smtClean="0"/>
              <a:t>“It is well established that the classical Gram-Schmidt process is one of the unstable ones.  Consequently it is rarely used, </a:t>
            </a:r>
            <a:r>
              <a:rPr lang="en-US" sz="3200" u="sng" dirty="0" smtClean="0"/>
              <a:t>except sometimes on parallel computers</a:t>
            </a:r>
            <a:r>
              <a:rPr lang="en-US" sz="3200" dirty="0" smtClean="0"/>
              <a:t> in situations where advantages in communication may outweigh the disadvantage of instability.”</a:t>
            </a:r>
          </a:p>
          <a:p>
            <a:pPr algn="l"/>
            <a:endParaRPr lang="en-US" sz="3200" dirty="0" smtClean="0"/>
          </a:p>
          <a:p>
            <a:pPr algn="r"/>
            <a:r>
              <a:rPr lang="en-US" sz="3200" b="1" dirty="0" smtClean="0"/>
              <a:t> - </a:t>
            </a:r>
            <a:r>
              <a:rPr lang="en-US" sz="3200" b="1" dirty="0" err="1" smtClean="0"/>
              <a:t>Trefethem-Bau</a:t>
            </a:r>
            <a:r>
              <a:rPr lang="en-US" sz="3200" b="1" dirty="0" smtClean="0"/>
              <a:t> pg. 66</a:t>
            </a:r>
            <a:endParaRPr lang="en-US" sz="32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MATLAB vs. FORTRAN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838200"/>
            <a:ext cx="8071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Pentium 4 </a:t>
            </a:r>
            <a:r>
              <a:rPr lang="en-US" dirty="0" smtClean="0"/>
              <a:t>2.0 </a:t>
            </a:r>
            <a:r>
              <a:rPr lang="en-US" dirty="0" err="1" smtClean="0"/>
              <a:t>Ghz</a:t>
            </a:r>
            <a:r>
              <a:rPr lang="en-US" dirty="0" smtClean="0"/>
              <a:t> </a:t>
            </a:r>
            <a:r>
              <a:rPr lang="en-US" dirty="0" smtClean="0"/>
              <a:t>with </a:t>
            </a:r>
            <a:r>
              <a:rPr lang="en-US" dirty="0" smtClean="0"/>
              <a:t>512 </a:t>
            </a:r>
            <a:r>
              <a:rPr lang="en-US" dirty="0" smtClean="0"/>
              <a:t>K</a:t>
            </a:r>
            <a:r>
              <a:rPr lang="en-US" dirty="0" smtClean="0"/>
              <a:t>B </a:t>
            </a:r>
            <a:r>
              <a:rPr lang="en-US" dirty="0" smtClean="0"/>
              <a:t>cache, 512MB RDRAM  running Windows XP</a:t>
            </a:r>
          </a:p>
          <a:p>
            <a:r>
              <a:rPr lang="en-US" dirty="0" smtClean="0"/>
              <a:t>MATLAB Student Version 7 and g95 with </a:t>
            </a:r>
            <a:r>
              <a:rPr lang="en-US" dirty="0" err="1" smtClean="0"/>
              <a:t>cygwin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1600200"/>
            <a:ext cx="5391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run is done 5 times and the times averaged.  </a:t>
            </a:r>
            <a:br>
              <a:rPr lang="en-US" dirty="0" smtClean="0"/>
            </a:br>
            <a:r>
              <a:rPr lang="en-US" dirty="0" smtClean="0"/>
              <a:t>In-between runs, memory is cleared.</a:t>
            </a:r>
            <a:endParaRPr lang="en-US" dirty="0"/>
          </a:p>
        </p:txBody>
      </p:sp>
      <p:pic>
        <p:nvPicPr>
          <p:cNvPr id="7" name="Picture 6" descr="code_bo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38400"/>
            <a:ext cx="9144000" cy="4038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MATLAB vs. FORTRAN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3" name="Picture 2" descr="Serialru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7245"/>
            <a:ext cx="9144000" cy="619075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MATLAB vs. FORTRAN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4" name="Picture 3" descr="Serialruns-l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7244"/>
            <a:ext cx="9144000" cy="619075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Parallelization with MPI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5873115"/>
            <a:ext cx="787747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 smtClean="0"/>
              <a:t>Four Dual </a:t>
            </a:r>
            <a:r>
              <a:rPr lang="en-US" sz="2000" dirty="0" smtClean="0"/>
              <a:t>Quad-core Xeons with 4GB RAM per </a:t>
            </a:r>
            <a:r>
              <a:rPr lang="en-US" sz="2000" dirty="0" smtClean="0"/>
              <a:t>Node configured as</a:t>
            </a:r>
          </a:p>
          <a:p>
            <a:pPr algn="l"/>
            <a:r>
              <a:rPr lang="en-US" sz="2000" dirty="0" smtClean="0"/>
              <a:t>4 </a:t>
            </a:r>
            <a:r>
              <a:rPr lang="en-US" sz="2000" dirty="0" smtClean="0"/>
              <a:t>Processors Per Node for MPI/Batch (16 total processors)</a:t>
            </a:r>
          </a:p>
          <a:p>
            <a:pPr algn="l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066800" y="5867400"/>
            <a:ext cx="7086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524000" y="3581400"/>
            <a:ext cx="990600" cy="2133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953000" y="3581400"/>
            <a:ext cx="990600" cy="2133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667000" y="3581400"/>
            <a:ext cx="990600" cy="2133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810000" y="3581400"/>
            <a:ext cx="990600" cy="2133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600200" y="838200"/>
            <a:ext cx="228600" cy="2133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971800" y="762000"/>
            <a:ext cx="228600" cy="2133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343400" y="762000"/>
            <a:ext cx="228600" cy="2133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638800" y="762000"/>
            <a:ext cx="228600" cy="2133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981200" y="838200"/>
            <a:ext cx="228600" cy="1143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019800" y="762000"/>
            <a:ext cx="228600" cy="1143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724400" y="762000"/>
            <a:ext cx="228600" cy="1143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352800" y="762000"/>
            <a:ext cx="228600" cy="1143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781800" y="2362200"/>
            <a:ext cx="990600" cy="2133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848600" y="2362200"/>
            <a:ext cx="990600" cy="10668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26" name="Right Arrow 25"/>
          <p:cNvSpPr/>
          <p:nvPr/>
        </p:nvSpPr>
        <p:spPr>
          <a:xfrm>
            <a:off x="228600" y="4724400"/>
            <a:ext cx="990600" cy="381000"/>
          </a:xfrm>
          <a:prstGeom prst="right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6477000" y="990600"/>
            <a:ext cx="999300" cy="381000"/>
          </a:xfrm>
          <a:prstGeom prst="right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 rot="16200000">
            <a:off x="1752600" y="3124200"/>
            <a:ext cx="533400" cy="228600"/>
          </a:xfrm>
          <a:prstGeom prst="right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 rot="16200000">
            <a:off x="5181600" y="3124200"/>
            <a:ext cx="533400" cy="228600"/>
          </a:xfrm>
          <a:prstGeom prst="right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 rot="16200000">
            <a:off x="4038600" y="3124200"/>
            <a:ext cx="533400" cy="228600"/>
          </a:xfrm>
          <a:prstGeom prst="right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 rot="16200000">
            <a:off x="2895600" y="3124200"/>
            <a:ext cx="533400" cy="228600"/>
          </a:xfrm>
          <a:prstGeom prst="right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0" y="3505200"/>
            <a:ext cx="15183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Send out A</a:t>
            </a:r>
          </a:p>
          <a:p>
            <a:pPr algn="l"/>
            <a:r>
              <a:rPr lang="en-US" dirty="0" smtClean="0"/>
              <a:t>To all nodes</a:t>
            </a:r>
          </a:p>
          <a:p>
            <a:pPr algn="l"/>
            <a:r>
              <a:rPr lang="en-US" dirty="0" smtClean="0"/>
              <a:t>1 vector at a </a:t>
            </a:r>
          </a:p>
          <a:p>
            <a:pPr algn="l"/>
            <a:r>
              <a:rPr lang="en-US" dirty="0" smtClean="0"/>
              <a:t>time: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0" y="1600200"/>
            <a:ext cx="1620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Compute </a:t>
            </a:r>
          </a:p>
          <a:p>
            <a:pPr algn="l"/>
            <a:r>
              <a:rPr lang="en-US" dirty="0" smtClean="0"/>
              <a:t>Part of Q &amp; R: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523043" y="685800"/>
            <a:ext cx="16466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Collect Q and </a:t>
            </a:r>
          </a:p>
          <a:p>
            <a:pPr algn="l"/>
            <a:r>
              <a:rPr lang="en-US" dirty="0" smtClean="0"/>
              <a:t>R 1 vector</a:t>
            </a:r>
          </a:p>
          <a:p>
            <a:pPr algn="l"/>
            <a:r>
              <a:rPr lang="en-US" dirty="0" smtClean="0"/>
              <a:t>at a time: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400800" y="4953000"/>
            <a:ext cx="2044214" cy="369332"/>
          </a:xfrm>
          <a:prstGeom prst="rect">
            <a:avLst/>
          </a:prstGeom>
          <a:noFill/>
          <a:ln w="57150">
            <a:solidFill>
              <a:schemeClr val="bg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  <a:sp3d extrusionH="57150">
              <a:bevelT w="38100" h="38100"/>
            </a:sp3d>
          </a:bodyPr>
          <a:lstStyle/>
          <a:p>
            <a:r>
              <a:rPr lang="en-US" dirty="0" smtClean="0">
                <a:solidFill>
                  <a:sysClr val="windowText" lastClr="000000"/>
                </a:solidFill>
              </a:rPr>
              <a:t>A 4-node example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 rot="16200000">
            <a:off x="228600" y="2590800"/>
            <a:ext cx="990600" cy="381000"/>
          </a:xfrm>
          <a:prstGeom prst="right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 rot="5400000">
            <a:off x="7694025" y="1754775"/>
            <a:ext cx="537750" cy="381000"/>
          </a:xfrm>
          <a:prstGeom prst="rightArrow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Parallelization with MPI</a:t>
            </a:r>
            <a:endParaRPr lang="en-US" sz="360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39" name="Picture 38" descr="MPICOD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508655"/>
            <a:ext cx="7289579" cy="6349345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Parallel Computation Results</a:t>
            </a:r>
            <a:endParaRPr lang="en-US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838200"/>
            <a:ext cx="65532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2" name="Group 11"/>
          <p:cNvGrpSpPr/>
          <p:nvPr/>
        </p:nvGrpSpPr>
        <p:grpSpPr>
          <a:xfrm>
            <a:off x="6553200" y="3505200"/>
            <a:ext cx="2341508" cy="923330"/>
            <a:chOff x="6553200" y="3505200"/>
            <a:chExt cx="2341508" cy="923330"/>
          </a:xfrm>
        </p:grpSpPr>
        <p:sp>
          <p:nvSpPr>
            <p:cNvPr id="10" name="Right Arrow 9"/>
            <p:cNvSpPr/>
            <p:nvPr/>
          </p:nvSpPr>
          <p:spPr>
            <a:xfrm rot="10800000">
              <a:off x="6553200" y="3810000"/>
              <a:ext cx="990600" cy="304800"/>
            </a:xfrm>
            <a:prstGeom prst="rightArrow">
              <a:avLst/>
            </a:prstGeom>
            <a:gradFill>
              <a:gsLst>
                <a:gs pos="36000">
                  <a:srgbClr val="0000CC">
                    <a:alpha val="45000"/>
                  </a:srgb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20000" y="3505200"/>
              <a:ext cx="127470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dirty="0" smtClean="0"/>
                <a:t>Using </a:t>
              </a:r>
            </a:p>
            <a:p>
              <a:pPr algn="l"/>
              <a:r>
                <a:rPr lang="en-US" dirty="0" err="1" smtClean="0"/>
                <a:t>Frobenius</a:t>
              </a:r>
              <a:r>
                <a:rPr lang="en-US" dirty="0" smtClean="0"/>
                <a:t> </a:t>
              </a:r>
              <a:endParaRPr lang="en-US" dirty="0" smtClean="0"/>
            </a:p>
            <a:p>
              <a:pPr algn="l"/>
              <a:r>
                <a:rPr lang="en-US" dirty="0" smtClean="0"/>
                <a:t>Norm</a:t>
              </a:r>
              <a:endParaRPr lang="en-US" dirty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ysClr val="windowText" lastClr="000000"/>
      </a:dk1>
      <a:lt1>
        <a:srgbClr val="000000"/>
      </a:lt1>
      <a:dk2>
        <a:srgbClr val="FFFFFF"/>
      </a:dk2>
      <a:lt2>
        <a:srgbClr val="FFFFFF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3215</TotalTime>
  <Words>299</Words>
  <Application>Microsoft PowerPoint</Application>
  <PresentationFormat>On-screen Show (4:3)</PresentationFormat>
  <Paragraphs>55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Apex</vt:lpstr>
      <vt:lpstr>Parallelization of the Classic Gram-Schmidt QR-Factorization </vt:lpstr>
      <vt:lpstr>Overview</vt:lpstr>
      <vt:lpstr>Introduction</vt:lpstr>
      <vt:lpstr>MATLAB vs. FORTRAN</vt:lpstr>
      <vt:lpstr>MATLAB vs. FORTRAN</vt:lpstr>
      <vt:lpstr>MATLAB vs. FORTRAN</vt:lpstr>
      <vt:lpstr>Parallelization with MPI</vt:lpstr>
      <vt:lpstr>Parallelization with MPI</vt:lpstr>
      <vt:lpstr>Parallel Computation Results</vt:lpstr>
      <vt:lpstr>Parallel Computation Results</vt:lpstr>
      <vt:lpstr>Slide 11</vt:lpstr>
      <vt:lpstr>Parallel Computation Results</vt:lpstr>
      <vt:lpstr>Parallel Computation Results</vt:lpstr>
      <vt:lpstr>Parallel Computation Results</vt:lpstr>
      <vt:lpstr>Parallel Computation Results</vt:lpstr>
      <vt:lpstr>Parallel Computation Results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Reuven Meir Caplan</cp:lastModifiedBy>
  <cp:revision>206</cp:revision>
  <cp:lastPrinted>1601-01-01T00:00:00Z</cp:lastPrinted>
  <dcterms:created xsi:type="dcterms:W3CDTF">1601-01-01T00:00:00Z</dcterms:created>
  <dcterms:modified xsi:type="dcterms:W3CDTF">2008-05-04T21:31:52Z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