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54"/>
  </p:notesMasterIdLst>
  <p:handoutMasterIdLst>
    <p:handoutMasterId r:id="rId55"/>
  </p:handoutMasterIdLst>
  <p:sldIdLst>
    <p:sldId id="256" r:id="rId2"/>
    <p:sldId id="257" r:id="rId3"/>
    <p:sldId id="258" r:id="rId4"/>
    <p:sldId id="261" r:id="rId5"/>
    <p:sldId id="260" r:id="rId6"/>
    <p:sldId id="262" r:id="rId7"/>
    <p:sldId id="269" r:id="rId8"/>
    <p:sldId id="264" r:id="rId9"/>
    <p:sldId id="263" r:id="rId10"/>
    <p:sldId id="265" r:id="rId11"/>
    <p:sldId id="301" r:id="rId12"/>
    <p:sldId id="274" r:id="rId13"/>
    <p:sldId id="302" r:id="rId14"/>
    <p:sldId id="267" r:id="rId15"/>
    <p:sldId id="303" r:id="rId16"/>
    <p:sldId id="271" r:id="rId17"/>
    <p:sldId id="304" r:id="rId18"/>
    <p:sldId id="278" r:id="rId19"/>
    <p:sldId id="279" r:id="rId20"/>
    <p:sldId id="280" r:id="rId21"/>
    <p:sldId id="305" r:id="rId22"/>
    <p:sldId id="309" r:id="rId23"/>
    <p:sldId id="306" r:id="rId24"/>
    <p:sldId id="281" r:id="rId25"/>
    <p:sldId id="307" r:id="rId26"/>
    <p:sldId id="282" r:id="rId27"/>
    <p:sldId id="308" r:id="rId28"/>
    <p:sldId id="283" r:id="rId29"/>
    <p:sldId id="284" r:id="rId30"/>
    <p:sldId id="310" r:id="rId31"/>
    <p:sldId id="311" r:id="rId32"/>
    <p:sldId id="289" r:id="rId33"/>
    <p:sldId id="312" r:id="rId34"/>
    <p:sldId id="315" r:id="rId35"/>
    <p:sldId id="313" r:id="rId36"/>
    <p:sldId id="316" r:id="rId37"/>
    <p:sldId id="314" r:id="rId38"/>
    <p:sldId id="317" r:id="rId39"/>
    <p:sldId id="318" r:id="rId40"/>
    <p:sldId id="319" r:id="rId41"/>
    <p:sldId id="325" r:id="rId42"/>
    <p:sldId id="326" r:id="rId43"/>
    <p:sldId id="327" r:id="rId44"/>
    <p:sldId id="328" r:id="rId45"/>
    <p:sldId id="329" r:id="rId46"/>
    <p:sldId id="330" r:id="rId47"/>
    <p:sldId id="331" r:id="rId48"/>
    <p:sldId id="332" r:id="rId49"/>
    <p:sldId id="333" r:id="rId50"/>
    <p:sldId id="324" r:id="rId51"/>
    <p:sldId id="322" r:id="rId52"/>
    <p:sldId id="323" r:id="rId53"/>
  </p:sldIdLst>
  <p:sldSz cx="9144000" cy="6858000" type="screen4x3"/>
  <p:notesSz cx="9117013" cy="68580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57D3FF"/>
    <a:srgbClr val="BAF3FE"/>
    <a:srgbClr val="0305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293" autoAdjust="0"/>
    <p:restoredTop sz="97364" autoAdjust="0"/>
  </p:normalViewPr>
  <p:slideViewPr>
    <p:cSldViewPr>
      <p:cViewPr varScale="1">
        <p:scale>
          <a:sx n="66" d="100"/>
          <a:sy n="66" d="100"/>
        </p:scale>
        <p:origin x="-58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1008" y="-96"/>
      </p:cViewPr>
      <p:guideLst>
        <p:guide orient="horz" pos="2160"/>
        <p:guide pos="287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 Id="rId9"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4" Type="http://schemas.openxmlformats.org/officeDocument/2006/relationships/image" Target="../media/image8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3951288"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140291" name="Rectangle 3"/>
          <p:cNvSpPr>
            <a:spLocks noGrp="1" noChangeArrowheads="1"/>
          </p:cNvSpPr>
          <p:nvPr>
            <p:ph type="dt" sz="quarter" idx="1"/>
          </p:nvPr>
        </p:nvSpPr>
        <p:spPr bwMode="auto">
          <a:xfrm>
            <a:off x="5164138" y="0"/>
            <a:ext cx="3951287"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0292" name="Rectangle 4"/>
          <p:cNvSpPr>
            <a:spLocks noGrp="1" noChangeArrowheads="1"/>
          </p:cNvSpPr>
          <p:nvPr>
            <p:ph type="ftr" sz="quarter" idx="2"/>
          </p:nvPr>
        </p:nvSpPr>
        <p:spPr bwMode="auto">
          <a:xfrm>
            <a:off x="0" y="6513513"/>
            <a:ext cx="3951288"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140293" name="Rectangle 5"/>
          <p:cNvSpPr>
            <a:spLocks noGrp="1" noChangeArrowheads="1"/>
          </p:cNvSpPr>
          <p:nvPr>
            <p:ph type="sldNum" sz="quarter" idx="3"/>
          </p:nvPr>
        </p:nvSpPr>
        <p:spPr bwMode="auto">
          <a:xfrm>
            <a:off x="5164138" y="6513513"/>
            <a:ext cx="3951287"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FF24496-E3EF-480C-9CC4-B9D37490EA1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51288"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5164138" y="0"/>
            <a:ext cx="3951287" cy="342900"/>
          </a:xfrm>
          <a:prstGeom prst="rect">
            <a:avLst/>
          </a:prstGeom>
        </p:spPr>
        <p:txBody>
          <a:bodyPr vert="horz" lIns="91440" tIns="45720" rIns="91440" bIns="45720" rtlCol="0"/>
          <a:lstStyle>
            <a:lvl1pPr algn="r">
              <a:defRPr sz="1200"/>
            </a:lvl1pPr>
          </a:lstStyle>
          <a:p>
            <a:pPr>
              <a:defRPr/>
            </a:pPr>
            <a:fld id="{61A13268-CF12-47F3-A88B-979C582DC4E9}" type="datetimeFigureOut">
              <a:rPr lang="en-US"/>
              <a:pPr>
                <a:defRPr/>
              </a:pPr>
              <a:t>1/15/2008</a:t>
            </a:fld>
            <a:endParaRPr lang="en-US" dirty="0"/>
          </a:p>
        </p:txBody>
      </p:sp>
      <p:sp>
        <p:nvSpPr>
          <p:cNvPr id="4" name="Slide Image Placeholder 3"/>
          <p:cNvSpPr>
            <a:spLocks noGrp="1" noRot="1" noChangeAspect="1"/>
          </p:cNvSpPr>
          <p:nvPr>
            <p:ph type="sldImg" idx="2"/>
          </p:nvPr>
        </p:nvSpPr>
        <p:spPr>
          <a:xfrm>
            <a:off x="2843213" y="514350"/>
            <a:ext cx="3430587"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1225" y="3257550"/>
            <a:ext cx="7294563"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513"/>
            <a:ext cx="3951288" cy="3429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5164138" y="6513513"/>
            <a:ext cx="3951287" cy="342900"/>
          </a:xfrm>
          <a:prstGeom prst="rect">
            <a:avLst/>
          </a:prstGeom>
        </p:spPr>
        <p:txBody>
          <a:bodyPr vert="horz" lIns="91440" tIns="45720" rIns="91440" bIns="45720" rtlCol="0" anchor="b"/>
          <a:lstStyle>
            <a:lvl1pPr algn="r">
              <a:defRPr sz="1200"/>
            </a:lvl1pPr>
          </a:lstStyle>
          <a:p>
            <a:pPr>
              <a:defRPr/>
            </a:pPr>
            <a:fld id="{1E2AD0A6-1004-4D29-A011-9F027F0E1DD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C104D6-BD3D-4125-A557-881B46D33F97}" type="slidenum">
              <a:rPr lang="en-US" smtClean="0"/>
              <a:pPr/>
              <a:t>10</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4E7841-930F-4A4E-870F-FE6F9042EAFF}" type="slidenum">
              <a:rPr lang="en-US" smtClean="0"/>
              <a:pPr/>
              <a:t>31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324BC7-297E-4A3C-BD76-2AF17E294BF6}" type="slidenum">
              <a:rPr lang="en-US" smtClean="0"/>
              <a:pPr/>
              <a:t>33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BDAD33-8F3D-4B03-B27C-1EB01196B88B}" type="slidenum">
              <a:rPr lang="en-US" smtClean="0"/>
              <a:pPr/>
              <a:t>35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940412-81F3-4765-8E0A-79B37F291109}" type="slidenum">
              <a:rPr lang="en-US" smtClean="0"/>
              <a:pPr/>
              <a:t>37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9481A4-DE10-4A2F-ACE2-C6FB252EBB1C}" type="slidenum">
              <a:rPr lang="en-US" smtClean="0"/>
              <a:pPr/>
              <a:t>42</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38A808-1BC7-4F65-8BB5-82BD3013E771}" type="slidenum">
              <a:rPr lang="en-US" smtClean="0"/>
              <a:pPr/>
              <a:t>44</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8FA166-431C-482A-9877-757DE14981D9}" type="slidenum">
              <a:rPr lang="en-US" smtClean="0"/>
              <a:pPr/>
              <a:t>46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F23D12-3144-44C8-92EE-798EC925335C}" type="slidenum">
              <a:rPr lang="en-US" smtClean="0"/>
              <a:pPr/>
              <a:t>48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A68318-CBC9-4C2A-B010-63D60D0EDB1D}" type="slidenum">
              <a:rPr lang="en-US" smtClean="0"/>
              <a:pPr/>
              <a:t>11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AD428E-FF01-47C9-B6DA-73127DCA6A85}" type="slidenum">
              <a:rPr lang="en-US" smtClean="0"/>
              <a:pPr/>
              <a:t>13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C7BEBA-0BD8-4C91-BF66-3E98A79A2F88}" type="slidenum">
              <a:rPr lang="en-US" smtClean="0"/>
              <a:pPr/>
              <a:t>15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98A3DA-0B3D-4EC4-B3E1-6AAF329F2948}" type="slidenum">
              <a:rPr lang="en-US" smtClean="0"/>
              <a:pPr/>
              <a:t>17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ECB108-BBA1-469C-A2E1-280ADA5BFE6D}" type="slidenum">
              <a:rPr lang="en-US" smtClean="0"/>
              <a:pPr/>
              <a:t>21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3E756B-6B4E-4478-8130-98F8FC23B31C}" type="slidenum">
              <a:rPr lang="en-US" smtClean="0"/>
              <a:pPr/>
              <a:t>23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2DDAE-115A-4671-8458-B3F5E1B511C7}" type="slidenum">
              <a:rPr lang="en-US" smtClean="0"/>
              <a:pPr/>
              <a:t>25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46827E-9AAE-4693-84F8-1EEAD2F2AE03}" type="slidenum">
              <a:rPr lang="en-US" smtClean="0"/>
              <a:pPr/>
              <a:t>27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FBE3347-0E79-4F9D-818E-22072DD10475}" type="slidenum">
              <a:rPr lang="en-US"/>
              <a:pPr>
                <a:defRPr/>
              </a:pPr>
              <a:t>‹#›</a:t>
            </a:fld>
            <a:endParaRPr lang="en-US" dirty="0"/>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E9E9DE4-E010-4CA9-B8BE-BBED0EBC2F14}" type="slidenum">
              <a:rPr lang="en-US"/>
              <a:pPr>
                <a:defRPr/>
              </a:pPr>
              <a:t>‹#›</a:t>
            </a:fld>
            <a:endParaRPr lang="en-US" dirty="0"/>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759E34E-79C8-44CD-8DBA-0389E4E3636E}" type="slidenum">
              <a:rPr lang="en-US"/>
              <a:pPr>
                <a:defRPr/>
              </a:pPr>
              <a:t>‹#›</a:t>
            </a:fld>
            <a:endParaRPr lang="en-US" dirty="0"/>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06363"/>
            <a:ext cx="8001000" cy="13112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524000"/>
            <a:ext cx="39243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524000"/>
            <a:ext cx="39243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 y="3886200"/>
            <a:ext cx="39243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3886200"/>
            <a:ext cx="39243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209800" y="6248400"/>
            <a:ext cx="1600200" cy="45720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962400" y="6248400"/>
            <a:ext cx="2514600" cy="45720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629400" y="6248400"/>
            <a:ext cx="1905000" cy="457200"/>
          </a:xfrm>
        </p:spPr>
        <p:txBody>
          <a:bodyPr/>
          <a:lstStyle>
            <a:lvl1pPr>
              <a:defRPr/>
            </a:lvl1pPr>
          </a:lstStyle>
          <a:p>
            <a:pPr>
              <a:defRPr/>
            </a:pPr>
            <a:fld id="{5DA00E35-79D0-4171-90E0-1C9287F4DBFC}" type="slidenum">
              <a:rPr lang="en-US"/>
              <a:pPr>
                <a:defRPr/>
              </a:pPr>
              <a:t>‹#›</a:t>
            </a:fld>
            <a:endParaRPr lang="en-US" dirty="0"/>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F93DCCA-8C16-41C9-AB0E-D5851FAC59E5}" type="slidenum">
              <a:rPr lang="en-US"/>
              <a:pPr>
                <a:defRPr/>
              </a:pPr>
              <a:t>‹#›</a:t>
            </a:fld>
            <a:endParaRPr lang="en-US" dirty="0"/>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566F2F8-C637-4E66-9428-17E469821005}" type="slidenum">
              <a:rPr lang="en-US"/>
              <a:pPr>
                <a:defRPr/>
              </a:pPr>
              <a:t>‹#›</a:t>
            </a:fld>
            <a:endParaRPr lang="en-US" dirty="0"/>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58ECFFE-C817-4EE8-BF0D-190369413288}" type="slidenum">
              <a:rPr lang="en-US"/>
              <a:pPr>
                <a:defRPr/>
              </a:pPr>
              <a:t>‹#›</a:t>
            </a:fld>
            <a:endParaRPr lang="en-US" dirty="0"/>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1A7C01B3-BE8E-4A83-ADC9-CD4AB69C8649}" type="slidenum">
              <a:rPr lang="en-US"/>
              <a:pPr>
                <a:defRPr/>
              </a:pPr>
              <a:t>‹#›</a:t>
            </a:fld>
            <a:endParaRPr lang="en-US" dirty="0"/>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46B8EC4-7AA0-4C4C-AA07-B85E20A8ABB0}" type="slidenum">
              <a:rPr lang="en-US"/>
              <a:pPr>
                <a:defRPr/>
              </a:pPr>
              <a:t>‹#›</a:t>
            </a:fld>
            <a:endParaRPr lang="en-US" dirty="0"/>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C4E4200-B10C-4384-BA11-48ABE5887C09}" type="slidenum">
              <a:rPr lang="en-US"/>
              <a:pPr>
                <a:defRPr/>
              </a:pPr>
              <a:t>‹#›</a:t>
            </a:fld>
            <a:endParaRPr lang="en-US" dirty="0"/>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D866342-D055-4C40-87DB-EBAACE3F4C78}" type="slidenum">
              <a:rPr lang="en-US"/>
              <a:pPr>
                <a:defRPr/>
              </a:pPr>
              <a:t>‹#›</a:t>
            </a:fld>
            <a:endParaRPr lang="en-US" dirty="0"/>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B4F8A5C-540B-4789-B5CB-FB3BCC9760FC}" type="slidenum">
              <a:rPr lang="en-US"/>
              <a:pPr>
                <a:defRPr/>
              </a:pPr>
              <a:t>‹#›</a:t>
            </a:fld>
            <a:endParaRPr lang="en-US" dirty="0"/>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9219"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D4BDE1F9-A250-4609-9261-5F34176040E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ransition spd="med">
    <p:fade thruBlk="1"/>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6.jpeg"/><Relationship Id="rId7"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6.jpeg"/><Relationship Id="rId7"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4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26.jpeg"/><Relationship Id="rId7"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4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6.jpeg"/><Relationship Id="rId7"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4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26.jpeg"/><Relationship Id="rId7"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5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26.jpeg"/><Relationship Id="rId7"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5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26.jpeg"/><Relationship Id="rId7" Type="http://schemas.openxmlformats.org/officeDocument/2006/relationships/image" Target="../media/image56.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5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26.jpeg"/><Relationship Id="rId7" Type="http://schemas.openxmlformats.org/officeDocument/2006/relationships/image" Target="../media/image59.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6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oleObject" Target="../embeddings/oleObject3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26.jpeg"/><Relationship Id="rId7" Type="http://schemas.openxmlformats.org/officeDocument/2006/relationships/image" Target="../media/image64.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6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26.jpeg"/><Relationship Id="rId7" Type="http://schemas.openxmlformats.org/officeDocument/2006/relationships/image" Target="../media/image67.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6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26.jpeg"/><Relationship Id="rId7" Type="http://schemas.openxmlformats.org/officeDocument/2006/relationships/image" Target="../media/image70.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7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26.jpeg"/><Relationship Id="rId7" Type="http://schemas.openxmlformats.org/officeDocument/2006/relationships/image" Target="../media/image73.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7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oleObject" Target="../embeddings/oleObject31.bin"/><Relationship Id="rId7" Type="http://schemas.openxmlformats.org/officeDocument/2006/relationships/image" Target="../media/image80.jpe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oleObject" Target="../embeddings/oleObject32.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26.jpeg"/><Relationship Id="rId7" Type="http://schemas.openxmlformats.org/officeDocument/2006/relationships/image" Target="../media/image86.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8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26.jpeg"/><Relationship Id="rId7" Type="http://schemas.openxmlformats.org/officeDocument/2006/relationships/image" Target="../media/image89.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9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26.jpeg"/><Relationship Id="rId7" Type="http://schemas.openxmlformats.org/officeDocument/2006/relationships/image" Target="../media/image92.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9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26.jpeg"/><Relationship Id="rId7" Type="http://schemas.openxmlformats.org/officeDocument/2006/relationships/image" Target="../media/image95.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9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oleObject" Target="../embeddings/oleObject14.bin"/><Relationship Id="rId5" Type="http://schemas.openxmlformats.org/officeDocument/2006/relationships/oleObject" Target="../embeddings/oleObject8.bin"/><Relationship Id="rId10" Type="http://schemas.openxmlformats.org/officeDocument/2006/relationships/oleObject" Target="../embeddings/oleObject13.bin"/><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oleObject" Target="../embeddings/oleObject21.bin"/><Relationship Id="rId3" Type="http://schemas.openxmlformats.org/officeDocument/2006/relationships/image" Target="../media/image26.jpeg"/><Relationship Id="rId7" Type="http://schemas.openxmlformats.org/officeDocument/2006/relationships/oleObject" Target="../embeddings/oleObject15.bin"/><Relationship Id="rId12"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9.jpeg"/><Relationship Id="rId11" Type="http://schemas.openxmlformats.org/officeDocument/2006/relationships/oleObject" Target="../embeddings/oleObject19.bin"/><Relationship Id="rId5" Type="http://schemas.openxmlformats.org/officeDocument/2006/relationships/image" Target="../media/image28.jpeg"/><Relationship Id="rId10" Type="http://schemas.openxmlformats.org/officeDocument/2006/relationships/oleObject" Target="../embeddings/oleObject18.bin"/><Relationship Id="rId4" Type="http://schemas.openxmlformats.org/officeDocument/2006/relationships/image" Target="../media/image27.jpeg"/><Relationship Id="rId9" Type="http://schemas.openxmlformats.org/officeDocument/2006/relationships/oleObject" Target="../embeddings/oleObject17.bin"/><Relationship Id="rId14" Type="http://schemas.openxmlformats.org/officeDocument/2006/relationships/oleObject" Target="../embeddings/oleObject22.bin"/></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2.xml"/><Relationship Id="rId1" Type="http://schemas.openxmlformats.org/officeDocument/2006/relationships/video" Target="file:///C:\Ron\SDSU\Math%20693a%20Numerical%20Optimization\Project\steady_m_2_B_0.3266_disk.avi" TargetMode="Externa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9600" y="381000"/>
            <a:ext cx="8002587" cy="1241425"/>
          </a:xfrm>
        </p:spPr>
        <p:txBody>
          <a:bodyPr>
            <a:noAutofit/>
          </a:bodyPr>
          <a:lstStyle/>
          <a:p>
            <a:pPr eaLnBrk="1" fontAlgn="auto" hangingPunct="1">
              <a:spcAft>
                <a:spcPts val="0"/>
              </a:spcAft>
              <a:defRPr/>
            </a:pPr>
            <a:r>
              <a:rPr lang="en-US" sz="3200" cap="none" dirty="0" smtClean="0">
                <a:ln>
                  <a:noFill/>
                </a:ln>
                <a:solidFill>
                  <a:schemeClr val="tx1"/>
                </a:solidFill>
                <a:effectLst/>
                <a:latin typeface="Arial" pitchFamily="34" charset="0"/>
                <a:cs typeface="Arial" pitchFamily="34" charset="0"/>
              </a:rPr>
              <a:t>Finding Steady State Vortex Solutions to the 2D Nonlinear Schrodinger Equation Using optimization Algorithms</a:t>
            </a:r>
            <a:endParaRPr lang="en-US" sz="3200" cap="none" dirty="0">
              <a:ln>
                <a:noFill/>
              </a:ln>
              <a:solidFill>
                <a:schemeClr val="tx1"/>
              </a:solidFill>
              <a:effectLst/>
              <a:latin typeface="Arial" pitchFamily="34" charset="0"/>
              <a:cs typeface="Arial" pitchFamily="34" charset="0"/>
            </a:endParaRPr>
          </a:p>
        </p:txBody>
      </p:sp>
      <p:sp>
        <p:nvSpPr>
          <p:cNvPr id="11267" name="Rectangle 3"/>
          <p:cNvSpPr>
            <a:spLocks noGrp="1" noChangeArrowheads="1"/>
          </p:cNvSpPr>
          <p:nvPr>
            <p:ph type="subTitle" idx="1"/>
          </p:nvPr>
        </p:nvSpPr>
        <p:spPr>
          <a:xfrm>
            <a:off x="0" y="5943600"/>
            <a:ext cx="9144000" cy="739775"/>
          </a:xfrm>
        </p:spPr>
        <p:txBody>
          <a:bodyPr/>
          <a:lstStyle/>
          <a:p>
            <a:pPr eaLnBrk="1" hangingPunct="1">
              <a:lnSpc>
                <a:spcPct val="80000"/>
              </a:lnSpc>
            </a:pPr>
            <a:r>
              <a:rPr lang="en-US" sz="2400" smtClean="0">
                <a:latin typeface="Arial" charset="0"/>
                <a:cs typeface="Arial" charset="0"/>
              </a:rPr>
              <a:t>Ron Caplan</a:t>
            </a:r>
          </a:p>
          <a:p>
            <a:pPr eaLnBrk="1" hangingPunct="1">
              <a:lnSpc>
                <a:spcPct val="80000"/>
              </a:lnSpc>
            </a:pPr>
            <a:r>
              <a:rPr lang="en-US" sz="2400" smtClean="0">
                <a:latin typeface="Arial" charset="0"/>
                <a:cs typeface="Arial" charset="0"/>
              </a:rPr>
              <a:t>M693A Final Project                                    Dec. 6</a:t>
            </a:r>
            <a:r>
              <a:rPr lang="en-US" sz="2400" baseline="30000" smtClean="0">
                <a:latin typeface="Arial" charset="0"/>
                <a:cs typeface="Arial" charset="0"/>
              </a:rPr>
              <a:t>th</a:t>
            </a:r>
            <a:r>
              <a:rPr lang="en-US" sz="2400" smtClean="0">
                <a:latin typeface="Arial" charset="0"/>
                <a:cs typeface="Arial" charset="0"/>
              </a:rPr>
              <a:t> 2007</a:t>
            </a:r>
          </a:p>
        </p:txBody>
      </p:sp>
      <p:pic>
        <p:nvPicPr>
          <p:cNvPr id="11268" name="Picture 5" descr="cover22.jpg"/>
          <p:cNvPicPr>
            <a:picLocks noChangeAspect="1"/>
          </p:cNvPicPr>
          <p:nvPr/>
        </p:nvPicPr>
        <p:blipFill>
          <a:blip r:embed="rId2"/>
          <a:srcRect/>
          <a:stretch>
            <a:fillRect/>
          </a:stretch>
        </p:blipFill>
        <p:spPr bwMode="auto">
          <a:xfrm>
            <a:off x="533400" y="1676400"/>
            <a:ext cx="7842250" cy="42656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48000"/>
            <a:ext cx="8001000" cy="731837"/>
          </a:xfrm>
        </p:spPr>
        <p:txBody>
          <a:bodyPr>
            <a:noAutofit/>
          </a:bodyPr>
          <a:lstStyle/>
          <a:p>
            <a:pPr>
              <a:defRPr/>
            </a:pPr>
            <a:r>
              <a:rPr lang="en-US" sz="8000" b="0" dirty="0" smtClean="0">
                <a:ln>
                  <a:noFill/>
                </a:ln>
                <a:solidFill>
                  <a:schemeClr val="tx1"/>
                </a:solidFill>
                <a:effectLst/>
              </a:rPr>
              <a:t>Newton’s Method</a:t>
            </a:r>
            <a:br>
              <a:rPr lang="en-US" sz="8000" b="0" dirty="0" smtClean="0">
                <a:ln>
                  <a:noFill/>
                </a:ln>
                <a:solidFill>
                  <a:schemeClr val="tx1"/>
                </a:solidFill>
                <a:effectLst/>
              </a:rPr>
            </a:br>
            <a:r>
              <a:rPr lang="en-US" sz="8000" b="0" dirty="0" smtClean="0">
                <a:ln>
                  <a:noFill/>
                </a:ln>
                <a:solidFill>
                  <a:schemeClr val="tx1"/>
                </a:solidFill>
                <a:effectLst/>
              </a:rPr>
              <a:t>RESULTS</a:t>
            </a:r>
            <a:endParaRPr lang="en-US" sz="8000" b="0" dirty="0">
              <a:ln>
                <a:noFill/>
              </a:ln>
              <a:solidFill>
                <a:schemeClr val="tx1"/>
              </a:solidFill>
              <a:effectLst/>
            </a:endParaRPr>
          </a:p>
        </p:txBody>
      </p:sp>
      <p:pic>
        <p:nvPicPr>
          <p:cNvPr id="3" name="Picture 2" descr="Init1SECH.jpg"/>
          <p:cNvPicPr preferRelativeResize="0">
            <a:picLocks/>
          </p:cNvPicPr>
          <p:nvPr/>
        </p:nvPicPr>
        <p:blipFill>
          <a:blip r:embed="rId3"/>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4" name="Picture 3" descr="Init2VA.jpg"/>
          <p:cNvPicPr preferRelativeResize="0">
            <a:picLocks/>
          </p:cNvPicPr>
          <p:nvPr/>
        </p:nvPicPr>
        <p:blipFill>
          <a:blip r:embed="rId4"/>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5" name="Picture 4" descr="Init3EXP.jpg"/>
          <p:cNvPicPr preferRelativeResize="0">
            <a:picLocks/>
          </p:cNvPicPr>
          <p:nvPr/>
        </p:nvPicPr>
        <p:blipFill>
          <a:blip r:embed="rId5"/>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6" name="Picture 5" descr="Init4WACKO.jpg"/>
          <p:cNvPicPr preferRelativeResize="0">
            <a:picLocks/>
          </p:cNvPicPr>
          <p:nvPr/>
        </p:nvPicPr>
        <p:blipFill>
          <a:blip r:embed="rId6"/>
          <a:srcRect/>
          <a:stretch>
            <a:fillRect/>
          </a:stretch>
        </p:blipFill>
        <p:spPr bwMode="auto">
          <a:xfrm>
            <a:off x="4572000" y="3429000"/>
            <a:ext cx="4572000" cy="3429000"/>
          </a:xfrm>
          <a:prstGeom prst="rect">
            <a:avLst/>
          </a:prstGeom>
          <a:noFill/>
          <a:ln w="9525">
            <a:solidFill>
              <a:schemeClr val="bg1"/>
            </a:solidFill>
            <a:miter lim="800000"/>
            <a:headEnd/>
            <a:tailEnd/>
          </a:ln>
        </p:spPr>
      </p:pic>
      <p:pic>
        <p:nvPicPr>
          <p:cNvPr id="16391" name="Picture 7" descr="Init1SECH.jpg"/>
          <p:cNvPicPr preferRelativeResize="0">
            <a:picLocks/>
          </p:cNvPicPr>
          <p:nvPr/>
        </p:nvPicPr>
        <p:blipFill>
          <a:blip r:embed="rId3"/>
          <a:srcRect/>
          <a:stretch>
            <a:fillRect/>
          </a:stretch>
        </p:blipFill>
        <p:spPr bwMode="auto">
          <a:xfrm>
            <a:off x="20269200" y="13106400"/>
            <a:ext cx="5715000" cy="5029200"/>
          </a:xfrm>
          <a:prstGeom prst="rect">
            <a:avLst/>
          </a:prstGeom>
          <a:noFill/>
          <a:ln w="9525">
            <a:solidFill>
              <a:schemeClr val="bg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48000"/>
            <a:ext cx="8001000" cy="731837"/>
          </a:xfrm>
        </p:spPr>
        <p:txBody>
          <a:bodyPr>
            <a:noAutofit/>
          </a:bodyPr>
          <a:lstStyle/>
          <a:p>
            <a:pPr>
              <a:defRPr/>
            </a:pPr>
            <a:r>
              <a:rPr lang="en-US" sz="8000" b="0" dirty="0" smtClean="0">
                <a:ln>
                  <a:noFill/>
                </a:ln>
                <a:solidFill>
                  <a:schemeClr val="tx1"/>
                </a:solidFill>
                <a:effectLst/>
              </a:rPr>
              <a:t>Newton’s Method</a:t>
            </a:r>
            <a:br>
              <a:rPr lang="en-US" sz="8000" b="0" dirty="0" smtClean="0">
                <a:ln>
                  <a:noFill/>
                </a:ln>
                <a:solidFill>
                  <a:schemeClr val="tx1"/>
                </a:solidFill>
                <a:effectLst/>
              </a:rPr>
            </a:br>
            <a:r>
              <a:rPr lang="en-US" sz="8000" b="0" dirty="0" smtClean="0">
                <a:ln>
                  <a:noFill/>
                </a:ln>
                <a:solidFill>
                  <a:schemeClr val="tx1"/>
                </a:solidFill>
                <a:effectLst/>
              </a:rPr>
              <a:t>RESULTS</a:t>
            </a:r>
            <a:endParaRPr lang="en-US" sz="8000" b="0" dirty="0">
              <a:ln>
                <a:noFill/>
              </a:ln>
              <a:solidFill>
                <a:schemeClr val="tx1"/>
              </a:solidFill>
              <a:effectLst/>
            </a:endParaRPr>
          </a:p>
        </p:txBody>
      </p:sp>
      <p:pic>
        <p:nvPicPr>
          <p:cNvPr id="17411" name="Picture 2" descr="Init1SECH.jpg"/>
          <p:cNvPicPr preferRelativeResize="0">
            <a:picLocks/>
          </p:cNvPicPr>
          <p:nvPr/>
        </p:nvPicPr>
        <p:blipFill>
          <a:blip r:embed="rId3"/>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17412" name="Picture 3" descr="Init2VA.jpg"/>
          <p:cNvPicPr preferRelativeResize="0">
            <a:picLocks/>
          </p:cNvPicPr>
          <p:nvPr/>
        </p:nvPicPr>
        <p:blipFill>
          <a:blip r:embed="rId4">
            <a:lum contrast="-40000"/>
          </a:blip>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17413" name="Picture 4" descr="Init3EXP.jpg"/>
          <p:cNvPicPr preferRelativeResize="0">
            <a:picLocks/>
          </p:cNvPicPr>
          <p:nvPr/>
        </p:nvPicPr>
        <p:blipFill>
          <a:blip r:embed="rId5">
            <a:lum contrast="-40000"/>
          </a:blip>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17414" name="Picture 5" descr="Init4WACKO.jpg"/>
          <p:cNvPicPr preferRelativeResize="0">
            <a:picLocks/>
          </p:cNvPicPr>
          <p:nvPr/>
        </p:nvPicPr>
        <p:blipFill>
          <a:blip r:embed="rId6">
            <a:lum contrast="-40000"/>
          </a:blip>
          <a:srcRect/>
          <a:stretch>
            <a:fillRect/>
          </a:stretch>
        </p:blipFill>
        <p:spPr bwMode="auto">
          <a:xfrm>
            <a:off x="4572000" y="3429000"/>
            <a:ext cx="4572000" cy="3429000"/>
          </a:xfrm>
          <a:prstGeom prst="rect">
            <a:avLst/>
          </a:prstGeom>
          <a:noFill/>
          <a:ln w="9525">
            <a:solidFill>
              <a:schemeClr val="bg1"/>
            </a:solidFill>
            <a:miter lim="800000"/>
            <a:headEnd/>
            <a:tailEnd/>
          </a:ln>
        </p:spPr>
      </p:pic>
      <p:pic>
        <p:nvPicPr>
          <p:cNvPr id="17415" name="Picture 7" descr="Init1SECH.jpg"/>
          <p:cNvPicPr preferRelativeResize="0">
            <a:picLocks/>
          </p:cNvPicPr>
          <p:nvPr/>
        </p:nvPicPr>
        <p:blipFill>
          <a:blip r:embed="rId3"/>
          <a:srcRect/>
          <a:stretch>
            <a:fillRect/>
          </a:stretch>
        </p:blipFill>
        <p:spPr bwMode="auto">
          <a:xfrm>
            <a:off x="20269200" y="13106400"/>
            <a:ext cx="5715000" cy="5029200"/>
          </a:xfrm>
          <a:prstGeom prst="rect">
            <a:avLst/>
          </a:prstGeom>
          <a:noFill/>
          <a:ln w="9525">
            <a:solidFill>
              <a:schemeClr val="bg1"/>
            </a:solidFill>
            <a:miter lim="800000"/>
            <a:headEnd/>
            <a:tailEnd/>
          </a:ln>
        </p:spPr>
      </p:pic>
      <p:pic>
        <p:nvPicPr>
          <p:cNvPr id="9" name="Picture 8" descr="ALG2_final.jpg"/>
          <p:cNvPicPr>
            <a:picLocks noChangeAspect="1"/>
          </p:cNvPicPr>
          <p:nvPr/>
        </p:nvPicPr>
        <p:blipFill>
          <a:blip r:embed="rId7"/>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10" name="Picture 9" descr="ALG2_steps.jpg"/>
          <p:cNvPicPr>
            <a:picLocks noChangeAspect="1"/>
          </p:cNvPicPr>
          <p:nvPr/>
        </p:nvPicPr>
        <p:blipFill>
          <a:blip r:embed="rId8"/>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11" name="Picture 10" descr="ALG2_residuals.jpg"/>
          <p:cNvPicPr>
            <a:picLocks noChangeAspect="1"/>
          </p:cNvPicPr>
          <p:nvPr/>
        </p:nvPicPr>
        <p:blipFill>
          <a:blip r:embed="rId9"/>
          <a:srcRect/>
          <a:stretch>
            <a:fillRect/>
          </a:stretch>
        </p:blipFill>
        <p:spPr bwMode="auto">
          <a:xfrm>
            <a:off x="4572000" y="3429000"/>
            <a:ext cx="4572000" cy="3429000"/>
          </a:xfrm>
          <a:prstGeom prst="rect">
            <a:avLst/>
          </a:prstGeom>
          <a:noFill/>
          <a:ln w="9525">
            <a:solidFill>
              <a:schemeClr val="bg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06363"/>
            <a:ext cx="8001000" cy="731837"/>
          </a:xfrm>
        </p:spPr>
        <p:txBody>
          <a:bodyPr/>
          <a:lstStyle/>
          <a:p>
            <a:pPr>
              <a:defRPr/>
            </a:pPr>
            <a:r>
              <a:rPr lang="en-US" b="0" dirty="0" smtClean="0">
                <a:ln>
                  <a:noFill/>
                </a:ln>
                <a:solidFill>
                  <a:schemeClr val="tx1"/>
                </a:solidFill>
                <a:effectLst/>
              </a:rPr>
              <a:t>Newton’s Method</a:t>
            </a:r>
            <a:endParaRPr lang="en-US" b="0" dirty="0">
              <a:ln>
                <a:noFill/>
              </a:ln>
              <a:solidFill>
                <a:schemeClr val="tx1"/>
              </a:solidFill>
              <a:effectLst/>
            </a:endParaRPr>
          </a:p>
        </p:txBody>
      </p:sp>
      <p:sp>
        <p:nvSpPr>
          <p:cNvPr id="18435" name="TextBox 2"/>
          <p:cNvSpPr txBox="1">
            <a:spLocks noChangeArrowheads="1"/>
          </p:cNvSpPr>
          <p:nvPr/>
        </p:nvSpPr>
        <p:spPr bwMode="auto">
          <a:xfrm>
            <a:off x="0" y="0"/>
            <a:ext cx="9144000" cy="7294563"/>
          </a:xfrm>
          <a:prstGeom prst="rect">
            <a:avLst/>
          </a:prstGeom>
          <a:solidFill>
            <a:schemeClr val="bg2"/>
          </a:solidFill>
          <a:ln w="9525">
            <a:noFill/>
            <a:miter lim="800000"/>
            <a:headEnd/>
            <a:tailEnd/>
          </a:ln>
        </p:spPr>
        <p:txBody>
          <a:bodyPr>
            <a:spAutoFit/>
          </a:bodyPr>
          <a:lstStyle/>
          <a:p>
            <a:pPr algn="l"/>
            <a:r>
              <a:rPr lang="en-US" sz="3600"/>
              <a:t>Step#            Residual           Condition(J)</a:t>
            </a:r>
          </a:p>
          <a:p>
            <a:pPr algn="l"/>
            <a:r>
              <a:rPr lang="en-US" sz="3600"/>
              <a:t>-----------------------------------------------</a:t>
            </a:r>
          </a:p>
          <a:p>
            <a:pPr algn="l"/>
            <a:r>
              <a:rPr lang="en-US" sz="3600"/>
              <a:t>0 	        0.012172379              0</a:t>
            </a:r>
          </a:p>
          <a:p>
            <a:pPr algn="l"/>
            <a:r>
              <a:rPr lang="en-US" sz="3600"/>
              <a:t>1 	    2.6278264e-005      581.54652</a:t>
            </a:r>
          </a:p>
          <a:p>
            <a:pPr algn="l"/>
            <a:r>
              <a:rPr lang="en-US" sz="3600"/>
              <a:t>2 	    2.457409  e-006      1666.5993</a:t>
            </a:r>
          </a:p>
          <a:p>
            <a:pPr algn="l"/>
            <a:r>
              <a:rPr lang="en-US" sz="3600"/>
              <a:t>3 	    1.2784515e-011      1636.3268</a:t>
            </a:r>
          </a:p>
          <a:p>
            <a:pPr algn="l"/>
            <a:r>
              <a:rPr lang="en-US" sz="3600" b="1">
                <a:solidFill>
                  <a:schemeClr val="bg1"/>
                </a:solidFill>
              </a:rPr>
              <a:t>Total Steps:  3</a:t>
            </a:r>
          </a:p>
          <a:p>
            <a:pPr algn="l"/>
            <a:r>
              <a:rPr lang="en-US" sz="3600"/>
              <a:t>-----Final Condition Properties---------</a:t>
            </a:r>
          </a:p>
          <a:p>
            <a:pPr algn="l"/>
            <a:r>
              <a:rPr lang="en-US" sz="3600"/>
              <a:t>Max:  0.7773   </a:t>
            </a:r>
            <a:r>
              <a:rPr lang="fr-FR" sz="3600" b="1"/>
              <a:t>Max f value:         0.77729</a:t>
            </a:r>
          </a:p>
          <a:p>
            <a:pPr algn="l"/>
            <a:r>
              <a:rPr lang="en-US" sz="3600"/>
              <a:t>CM:   6.703     </a:t>
            </a:r>
            <a:r>
              <a:rPr lang="fr-FR" sz="3600" b="1"/>
              <a:t>Center of Mass:   6.703</a:t>
            </a:r>
          </a:p>
          <a:p>
            <a:pPr algn="l"/>
            <a:r>
              <a:rPr lang="en-US" sz="3600"/>
              <a:t>Mass: 2.1191  </a:t>
            </a:r>
            <a:r>
              <a:rPr lang="fr-FR" sz="3600" b="1"/>
              <a:t>Total Mass:           2.1191</a:t>
            </a:r>
          </a:p>
          <a:p>
            <a:pPr algn="l"/>
            <a:endParaRPr lang="en-US" sz="3600" b="1"/>
          </a:p>
          <a:p>
            <a:pPr algn="l"/>
            <a:endParaRPr lang="en-US" sz="360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48000"/>
            <a:ext cx="8001000" cy="731837"/>
          </a:xfrm>
        </p:spPr>
        <p:txBody>
          <a:bodyPr>
            <a:noAutofit/>
          </a:bodyPr>
          <a:lstStyle/>
          <a:p>
            <a:pPr>
              <a:defRPr/>
            </a:pPr>
            <a:r>
              <a:rPr lang="en-US" sz="8000" b="0" dirty="0" smtClean="0">
                <a:ln>
                  <a:noFill/>
                </a:ln>
                <a:solidFill>
                  <a:schemeClr val="tx1"/>
                </a:solidFill>
                <a:effectLst/>
              </a:rPr>
              <a:t>Newton’s Method</a:t>
            </a:r>
            <a:br>
              <a:rPr lang="en-US" sz="8000" b="0" dirty="0" smtClean="0">
                <a:ln>
                  <a:noFill/>
                </a:ln>
                <a:solidFill>
                  <a:schemeClr val="tx1"/>
                </a:solidFill>
                <a:effectLst/>
              </a:rPr>
            </a:br>
            <a:r>
              <a:rPr lang="en-US" sz="8000" b="0" dirty="0" smtClean="0">
                <a:ln>
                  <a:noFill/>
                </a:ln>
                <a:solidFill>
                  <a:schemeClr val="tx1"/>
                </a:solidFill>
                <a:effectLst/>
              </a:rPr>
              <a:t>RESULTS</a:t>
            </a:r>
            <a:endParaRPr lang="en-US" sz="8000" b="0" dirty="0">
              <a:ln>
                <a:noFill/>
              </a:ln>
              <a:solidFill>
                <a:schemeClr val="tx1"/>
              </a:solidFill>
              <a:effectLst/>
            </a:endParaRPr>
          </a:p>
        </p:txBody>
      </p:sp>
      <p:pic>
        <p:nvPicPr>
          <p:cNvPr id="19459" name="Picture 2" descr="Init1SECH.jpg"/>
          <p:cNvPicPr preferRelativeResize="0">
            <a:picLocks/>
          </p:cNvPicPr>
          <p:nvPr/>
        </p:nvPicPr>
        <p:blipFill>
          <a:blip r:embed="rId3">
            <a:lum contrast="-40000"/>
          </a:blip>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19460" name="Picture 3" descr="Init2VA.jpg"/>
          <p:cNvPicPr preferRelativeResize="0">
            <a:picLocks/>
          </p:cNvPicPr>
          <p:nvPr/>
        </p:nvPicPr>
        <p:blipFill>
          <a:blip r:embed="rId4"/>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19461" name="Picture 4" descr="Init3EXP.jpg"/>
          <p:cNvPicPr preferRelativeResize="0">
            <a:picLocks/>
          </p:cNvPicPr>
          <p:nvPr/>
        </p:nvPicPr>
        <p:blipFill>
          <a:blip r:embed="rId5">
            <a:lum contrast="-40000"/>
          </a:blip>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19462" name="Picture 5" descr="Init4WACKO.jpg"/>
          <p:cNvPicPr preferRelativeResize="0">
            <a:picLocks/>
          </p:cNvPicPr>
          <p:nvPr/>
        </p:nvPicPr>
        <p:blipFill>
          <a:blip r:embed="rId6">
            <a:lum contrast="-40000"/>
          </a:blip>
          <a:srcRect/>
          <a:stretch>
            <a:fillRect/>
          </a:stretch>
        </p:blipFill>
        <p:spPr bwMode="auto">
          <a:xfrm>
            <a:off x="4572000" y="3429000"/>
            <a:ext cx="4572000" cy="3429000"/>
          </a:xfrm>
          <a:prstGeom prst="rect">
            <a:avLst/>
          </a:prstGeom>
          <a:noFill/>
          <a:ln w="9525">
            <a:solidFill>
              <a:schemeClr val="bg1"/>
            </a:solidFill>
            <a:miter lim="800000"/>
            <a:headEnd/>
            <a:tailEnd/>
          </a:ln>
        </p:spPr>
      </p:pic>
      <p:pic>
        <p:nvPicPr>
          <p:cNvPr id="19463" name="Picture 7" descr="Init1SECH.jpg"/>
          <p:cNvPicPr preferRelativeResize="0">
            <a:picLocks/>
          </p:cNvPicPr>
          <p:nvPr/>
        </p:nvPicPr>
        <p:blipFill>
          <a:blip r:embed="rId3"/>
          <a:srcRect/>
          <a:stretch>
            <a:fillRect/>
          </a:stretch>
        </p:blipFill>
        <p:spPr bwMode="auto">
          <a:xfrm>
            <a:off x="20269200" y="13106400"/>
            <a:ext cx="5715000" cy="5029200"/>
          </a:xfrm>
          <a:prstGeom prst="rect">
            <a:avLst/>
          </a:prstGeom>
          <a:noFill/>
          <a:ln w="9525">
            <a:solidFill>
              <a:schemeClr val="bg1"/>
            </a:solidFill>
            <a:miter lim="800000"/>
            <a:headEnd/>
            <a:tailEnd/>
          </a:ln>
        </p:spPr>
      </p:pic>
      <p:pic>
        <p:nvPicPr>
          <p:cNvPr id="12" name="Content Placeholder 6" descr="ALG2_I2_final.jpg"/>
          <p:cNvPicPr>
            <a:picLocks noGrp="1" noChangeAspect="1"/>
          </p:cNvPicPr>
          <p:nvPr>
            <p:ph sz="quarter" idx="1"/>
          </p:nvPr>
        </p:nvPicPr>
        <p:blipFill>
          <a:blip r:embed="rId7"/>
          <a:srcRect/>
          <a:stretch>
            <a:fillRect/>
          </a:stretch>
        </p:blipFill>
        <p:spPr>
          <a:xfrm>
            <a:off x="0" y="0"/>
            <a:ext cx="4572000" cy="3429000"/>
          </a:xfrm>
          <a:ln>
            <a:solidFill>
              <a:schemeClr val="bg1"/>
            </a:solidFill>
          </a:ln>
        </p:spPr>
      </p:pic>
      <p:pic>
        <p:nvPicPr>
          <p:cNvPr id="13" name="Picture 12" descr="ALG2_I2_path.jpg"/>
          <p:cNvPicPr>
            <a:picLocks noChangeAspect="1"/>
          </p:cNvPicPr>
          <p:nvPr/>
        </p:nvPicPr>
        <p:blipFill>
          <a:blip r:embed="rId8"/>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14" name="Picture 13" descr="ALG2_I2_residuals.jpg"/>
          <p:cNvPicPr>
            <a:picLocks noChangeAspect="1"/>
          </p:cNvPicPr>
          <p:nvPr/>
        </p:nvPicPr>
        <p:blipFill>
          <a:blip r:embed="rId9"/>
          <a:srcRect/>
          <a:stretch>
            <a:fillRect/>
          </a:stretch>
        </p:blipFill>
        <p:spPr bwMode="auto">
          <a:xfrm>
            <a:off x="4572000" y="3429000"/>
            <a:ext cx="4572000" cy="3429000"/>
          </a:xfrm>
          <a:prstGeom prst="rect">
            <a:avLst/>
          </a:prstGeom>
          <a:noFill/>
          <a:ln w="9525">
            <a:solidFill>
              <a:schemeClr val="bg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4648200" cy="7202488"/>
          </a:xfrm>
          <a:prstGeom prst="rect">
            <a:avLst/>
          </a:prstGeom>
          <a:noFill/>
        </p:spPr>
        <p:txBody>
          <a:bodyPr>
            <a:spAutoFit/>
          </a:bodyPr>
          <a:lstStyle/>
          <a:p>
            <a:pPr algn="l">
              <a:defRPr/>
            </a:pPr>
            <a:r>
              <a:rPr lang="en-US" sz="1400" dirty="0"/>
              <a:t>Step#             Residual                   Condition(J)</a:t>
            </a:r>
          </a:p>
          <a:p>
            <a:pPr algn="l">
              <a:defRPr/>
            </a:pPr>
            <a:r>
              <a:rPr lang="en-US" sz="1400" dirty="0"/>
              <a:t>---------------------------------------------------------------------</a:t>
            </a:r>
          </a:p>
          <a:p>
            <a:pPr algn="l">
              <a:defRPr/>
            </a:pPr>
            <a:r>
              <a:rPr lang="en-US" sz="1400" dirty="0"/>
              <a:t> 0       5.22619790250016                      0</a:t>
            </a:r>
          </a:p>
          <a:p>
            <a:pPr algn="l">
              <a:defRPr/>
            </a:pPr>
            <a:r>
              <a:rPr lang="en-US" sz="1400" dirty="0"/>
              <a:t> 1       2.99172499545966      796.1501495784778</a:t>
            </a:r>
          </a:p>
          <a:p>
            <a:pPr algn="l">
              <a:defRPr/>
            </a:pPr>
            <a:r>
              <a:rPr lang="en-US" sz="1400" dirty="0"/>
              <a:t> 2     0.2978772031907325      188.2274046101671</a:t>
            </a:r>
          </a:p>
          <a:p>
            <a:pPr algn="l">
              <a:defRPr/>
            </a:pPr>
            <a:r>
              <a:rPr lang="en-US" sz="1400" dirty="0"/>
              <a:t> 3      0.121676259118867      193.4295862948274</a:t>
            </a:r>
          </a:p>
          <a:p>
            <a:pPr algn="l">
              <a:defRPr/>
            </a:pPr>
            <a:r>
              <a:rPr lang="en-US" sz="1400" dirty="0"/>
              <a:t> 4      2.581113368198383       234.955148989153</a:t>
            </a:r>
          </a:p>
          <a:p>
            <a:pPr algn="l">
              <a:defRPr/>
            </a:pPr>
            <a:r>
              <a:rPr lang="en-US" sz="1400" dirty="0"/>
              <a:t> 5     0.3256240302981446      182.3123586531078</a:t>
            </a:r>
          </a:p>
          <a:p>
            <a:pPr algn="l">
              <a:defRPr/>
            </a:pPr>
            <a:r>
              <a:rPr lang="en-US" sz="1400" dirty="0"/>
              <a:t> 6      84.01293682711726      667.7519946515165</a:t>
            </a:r>
          </a:p>
          <a:p>
            <a:pPr algn="l">
              <a:defRPr/>
            </a:pPr>
            <a:r>
              <a:rPr lang="en-US" sz="1400" dirty="0"/>
              <a:t> 7      76.50522355485937      187.3381053636464</a:t>
            </a:r>
          </a:p>
          <a:p>
            <a:pPr algn="l">
              <a:defRPr/>
            </a:pPr>
            <a:r>
              <a:rPr lang="en-US" sz="1400" dirty="0"/>
              <a:t> 8      22.19955031088851      302.7663244311606</a:t>
            </a:r>
          </a:p>
          <a:p>
            <a:pPr algn="l">
              <a:defRPr/>
            </a:pPr>
            <a:r>
              <a:rPr lang="en-US" sz="1400" dirty="0"/>
              <a:t> 9      27.84013522402395      226.5112123521828</a:t>
            </a:r>
          </a:p>
          <a:p>
            <a:pPr algn="l">
              <a:defRPr/>
            </a:pPr>
            <a:r>
              <a:rPr lang="en-US" sz="1400" dirty="0"/>
              <a:t>10      86.46573718095731      195.0873947798124</a:t>
            </a:r>
          </a:p>
          <a:p>
            <a:pPr algn="l">
              <a:defRPr/>
            </a:pPr>
            <a:r>
              <a:rPr lang="en-US" sz="1400" dirty="0"/>
              <a:t>11      1411.808308371224      215.0414332950961</a:t>
            </a:r>
          </a:p>
          <a:p>
            <a:pPr algn="l">
              <a:defRPr/>
            </a:pPr>
            <a:r>
              <a:rPr lang="en-US" sz="1400" dirty="0"/>
              <a:t>12      61779.52346466135      511.6302569080676</a:t>
            </a:r>
          </a:p>
          <a:p>
            <a:pPr algn="l">
              <a:defRPr/>
            </a:pPr>
            <a:r>
              <a:rPr lang="en-US" sz="1400" dirty="0"/>
              <a:t>13      6705.188942579233      1047.538218672788</a:t>
            </a:r>
          </a:p>
          <a:p>
            <a:pPr algn="l">
              <a:defRPr/>
            </a:pPr>
            <a:r>
              <a:rPr lang="en-US" sz="1400" dirty="0"/>
              <a:t>14      51775.60402688501      1396.323151436513</a:t>
            </a:r>
          </a:p>
          <a:p>
            <a:pPr algn="l">
              <a:defRPr/>
            </a:pPr>
            <a:r>
              <a:rPr lang="en-US" sz="1400" dirty="0"/>
              <a:t>15      3313983.687640736      2817.750739799736</a:t>
            </a:r>
          </a:p>
          <a:p>
            <a:pPr marL="342900" indent="-342900" algn="l">
              <a:buFontTx/>
              <a:buAutoNum type="arabicPlain" startAt="16"/>
              <a:defRPr/>
            </a:pPr>
            <a:r>
              <a:rPr lang="en-US" sz="1400" dirty="0"/>
              <a:t>618100798331540.9      7787.313446432744</a:t>
            </a:r>
          </a:p>
          <a:p>
            <a:pPr algn="l">
              <a:defRPr/>
            </a:pPr>
            <a:r>
              <a:rPr lang="en-US" sz="1400" dirty="0"/>
              <a:t>17 1.411288385046201e+016       4457700.26268079</a:t>
            </a:r>
          </a:p>
          <a:p>
            <a:pPr algn="l">
              <a:defRPr/>
            </a:pPr>
            <a:r>
              <a:rPr lang="en-US" sz="1400" dirty="0"/>
              <a:t>18       1238959910170916       8863091.05974092</a:t>
            </a:r>
          </a:p>
          <a:p>
            <a:pPr algn="l">
              <a:defRPr/>
            </a:pPr>
            <a:r>
              <a:rPr lang="en-US" sz="1400" dirty="0"/>
              <a:t>19      108763913780874.8      1671375.195401667</a:t>
            </a:r>
          </a:p>
          <a:p>
            <a:pPr algn="l">
              <a:defRPr/>
            </a:pPr>
            <a:r>
              <a:rPr lang="en-US" sz="1400" dirty="0"/>
              <a:t>20      9547296248246.221       1556634.69473601</a:t>
            </a:r>
          </a:p>
          <a:p>
            <a:pPr algn="l">
              <a:defRPr/>
            </a:pPr>
            <a:r>
              <a:rPr lang="en-US" sz="1400" dirty="0"/>
              <a:t>21      837920496778.1899      28959.22919789867</a:t>
            </a:r>
          </a:p>
          <a:p>
            <a:pPr algn="l">
              <a:defRPr/>
            </a:pPr>
            <a:r>
              <a:rPr lang="en-US" sz="1400" dirty="0"/>
              <a:t>22       73510330332.7422      334531.5864883275</a:t>
            </a:r>
          </a:p>
          <a:p>
            <a:pPr algn="l">
              <a:defRPr/>
            </a:pPr>
            <a:r>
              <a:rPr lang="en-US" sz="1400" dirty="0"/>
              <a:t>23      6506780992.225346      18396.05335455933</a:t>
            </a:r>
          </a:p>
          <a:p>
            <a:pPr algn="l">
              <a:defRPr/>
            </a:pPr>
            <a:r>
              <a:rPr lang="en-US" sz="1400" dirty="0"/>
              <a:t>24      573593369.8541669      5001.569910331665</a:t>
            </a:r>
          </a:p>
          <a:p>
            <a:pPr algn="l">
              <a:defRPr/>
            </a:pPr>
            <a:r>
              <a:rPr lang="en-US" sz="1400" dirty="0"/>
              <a:t>25      50789278.37608802      1610.096671034785</a:t>
            </a:r>
          </a:p>
          <a:p>
            <a:pPr algn="l">
              <a:defRPr/>
            </a:pPr>
            <a:r>
              <a:rPr lang="en-US" sz="1400" dirty="0"/>
              <a:t>26      42069447559.12095      11540.01608147828</a:t>
            </a:r>
          </a:p>
          <a:p>
            <a:pPr algn="l">
              <a:defRPr/>
            </a:pPr>
            <a:r>
              <a:rPr lang="en-US" sz="1400" dirty="0"/>
              <a:t>27      3686711184.172878      43711.19606195566</a:t>
            </a:r>
          </a:p>
          <a:p>
            <a:pPr algn="l">
              <a:defRPr/>
            </a:pPr>
            <a:r>
              <a:rPr lang="en-US" sz="1400" dirty="0"/>
              <a:t>28      439040446312.4481      23027.62940560422</a:t>
            </a:r>
          </a:p>
          <a:p>
            <a:pPr algn="l">
              <a:defRPr/>
            </a:pPr>
            <a:r>
              <a:rPr lang="en-US" sz="1400" dirty="0"/>
              <a:t>29      48778169152.64362       20993.5080665105</a:t>
            </a:r>
          </a:p>
          <a:p>
            <a:pPr marL="342900" indent="-342900" algn="l">
              <a:buFontTx/>
              <a:buAutoNum type="arabicPlain" startAt="16"/>
              <a:defRPr/>
            </a:pPr>
            <a:endParaRPr lang="en-US" sz="1400" dirty="0"/>
          </a:p>
        </p:txBody>
      </p:sp>
      <p:sp>
        <p:nvSpPr>
          <p:cNvPr id="20483" name="TextBox 4"/>
          <p:cNvSpPr txBox="1">
            <a:spLocks noChangeArrowheads="1"/>
          </p:cNvSpPr>
          <p:nvPr/>
        </p:nvSpPr>
        <p:spPr bwMode="auto">
          <a:xfrm>
            <a:off x="4676775" y="0"/>
            <a:ext cx="4467225" cy="7262813"/>
          </a:xfrm>
          <a:prstGeom prst="rect">
            <a:avLst/>
          </a:prstGeom>
          <a:noFill/>
          <a:ln w="9525">
            <a:noFill/>
            <a:miter lim="800000"/>
            <a:headEnd/>
            <a:tailEnd/>
          </a:ln>
        </p:spPr>
        <p:txBody>
          <a:bodyPr wrap="none">
            <a:spAutoFit/>
          </a:bodyPr>
          <a:lstStyle/>
          <a:p>
            <a:r>
              <a:rPr lang="en-US" sz="1400"/>
              <a:t>35      291406.3075538961      192.6504388388663</a:t>
            </a:r>
          </a:p>
          <a:p>
            <a:r>
              <a:rPr lang="en-US" sz="1400"/>
              <a:t>36      27493.63864415284      124.2370721625107</a:t>
            </a:r>
          </a:p>
          <a:p>
            <a:r>
              <a:rPr lang="en-US" sz="1400"/>
              <a:t>37      9862.235100683973      50.29278710677804</a:t>
            </a:r>
          </a:p>
          <a:p>
            <a:r>
              <a:rPr lang="en-US" sz="1400"/>
              <a:t>38       12177374.6912748      53.22572993663506</a:t>
            </a:r>
          </a:p>
          <a:p>
            <a:r>
              <a:rPr lang="en-US" sz="1400"/>
              <a:t>39         1026467.085604      513.4311253156595</a:t>
            </a:r>
          </a:p>
          <a:p>
            <a:r>
              <a:rPr lang="en-US" sz="1400"/>
              <a:t>40      111782.8347493885      224.5815476524874</a:t>
            </a:r>
          </a:p>
          <a:p>
            <a:r>
              <a:rPr lang="en-US" sz="1400"/>
              <a:t>41       10325.5599857793       100.834812370155</a:t>
            </a:r>
          </a:p>
          <a:p>
            <a:r>
              <a:rPr lang="en-US" sz="1400"/>
              <a:t>42      3162.883366124705      54.74437376431151</a:t>
            </a:r>
          </a:p>
          <a:p>
            <a:r>
              <a:rPr lang="en-US" sz="1400"/>
              <a:t>43       1646671.78545022      49.16791289350576</a:t>
            </a:r>
          </a:p>
          <a:p>
            <a:r>
              <a:rPr lang="en-US" sz="1400"/>
              <a:t>44      137778.1399467227      213.7452961350675</a:t>
            </a:r>
          </a:p>
          <a:p>
            <a:r>
              <a:rPr lang="en-US" sz="1400"/>
              <a:t>45      11095.95266996512      99.71835594738995</a:t>
            </a:r>
          </a:p>
          <a:p>
            <a:r>
              <a:rPr lang="en-US" sz="1400"/>
              <a:t>46      9913.807529597143      48.26744782191943</a:t>
            </a:r>
          </a:p>
          <a:p>
            <a:r>
              <a:rPr lang="en-US" sz="1400"/>
              <a:t>47      420468.9290505682      113.9495245279653</a:t>
            </a:r>
          </a:p>
          <a:p>
            <a:r>
              <a:rPr lang="en-US" sz="1400"/>
              <a:t>48      35234.52389158792      136.8219498495204</a:t>
            </a:r>
          </a:p>
          <a:p>
            <a:r>
              <a:rPr lang="en-US" sz="1400"/>
              <a:t>49      2969.609081707122      62.17959039021578</a:t>
            </a:r>
          </a:p>
          <a:p>
            <a:r>
              <a:rPr lang="en-US" sz="1400"/>
              <a:t>50       270.830159802656      36.32306592708839</a:t>
            </a:r>
          </a:p>
          <a:p>
            <a:r>
              <a:rPr lang="en-US" sz="1400"/>
              <a:t>51      40.49508440220648      36.40764016814018</a:t>
            </a:r>
          </a:p>
          <a:p>
            <a:r>
              <a:rPr lang="en-US" sz="1400"/>
              <a:t>52      97.73903674086174      36.48488926678456</a:t>
            </a:r>
          </a:p>
          <a:p>
            <a:r>
              <a:rPr lang="en-US" sz="1400"/>
              <a:t>53      32.24256330643682       36.6148679403298</a:t>
            </a:r>
          </a:p>
          <a:p>
            <a:r>
              <a:rPr lang="en-US" sz="1400"/>
              <a:t>54      728.7671702392131      36.50450791027413</a:t>
            </a:r>
          </a:p>
          <a:p>
            <a:r>
              <a:rPr lang="en-US" sz="1400"/>
              <a:t>55      43.94560826650756      36.78442420533874</a:t>
            </a:r>
          </a:p>
          <a:p>
            <a:r>
              <a:rPr lang="en-US" sz="1400"/>
              <a:t>56       123.392188051348      36.57218244459131</a:t>
            </a:r>
          </a:p>
          <a:p>
            <a:r>
              <a:rPr lang="en-US" sz="1400"/>
              <a:t>57      29.99919799632708       36.4398127251326</a:t>
            </a:r>
          </a:p>
          <a:p>
            <a:r>
              <a:rPr lang="en-US" sz="1400"/>
              <a:t>58      253.3005559499469      82.65462634962596</a:t>
            </a:r>
          </a:p>
          <a:p>
            <a:r>
              <a:rPr lang="en-US" sz="1400"/>
              <a:t>59      1.531648811357331      38.99709364964089</a:t>
            </a:r>
          </a:p>
          <a:p>
            <a:r>
              <a:rPr lang="en-US" sz="1400"/>
              <a:t>60 6.939712974179337e-005      38.29877216889725</a:t>
            </a:r>
          </a:p>
          <a:p>
            <a:r>
              <a:rPr lang="en-US" sz="1400"/>
              <a:t>61 1.474160128466838e-013      38.24328903216114</a:t>
            </a:r>
          </a:p>
          <a:p>
            <a:r>
              <a:rPr lang="en-US" sz="1400" b="1"/>
              <a:t>Total Steps:  61</a:t>
            </a:r>
          </a:p>
          <a:p>
            <a:r>
              <a:rPr lang="en-US" sz="1400"/>
              <a:t>-----Final Condition Properties---------</a:t>
            </a:r>
          </a:p>
          <a:p>
            <a:r>
              <a:rPr lang="en-US" sz="1400"/>
              <a:t>Max:  5.4699</a:t>
            </a:r>
          </a:p>
          <a:p>
            <a:r>
              <a:rPr lang="en-US" sz="1400"/>
              <a:t>CM:   12.1929</a:t>
            </a:r>
          </a:p>
          <a:p>
            <a:r>
              <a:rPr lang="en-US" sz="1400"/>
              <a:t>Mass: 457.1415</a:t>
            </a:r>
          </a:p>
          <a:p>
            <a:endParaRPr lang="en-US"/>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48000"/>
            <a:ext cx="8001000" cy="731837"/>
          </a:xfrm>
        </p:spPr>
        <p:txBody>
          <a:bodyPr>
            <a:noAutofit/>
          </a:bodyPr>
          <a:lstStyle/>
          <a:p>
            <a:pPr>
              <a:defRPr/>
            </a:pPr>
            <a:r>
              <a:rPr lang="en-US" sz="8000" b="0" dirty="0" smtClean="0">
                <a:ln>
                  <a:noFill/>
                </a:ln>
                <a:solidFill>
                  <a:schemeClr val="tx1"/>
                </a:solidFill>
                <a:effectLst/>
              </a:rPr>
              <a:t>Newton’s Method</a:t>
            </a:r>
            <a:br>
              <a:rPr lang="en-US" sz="8000" b="0" dirty="0" smtClean="0">
                <a:ln>
                  <a:noFill/>
                </a:ln>
                <a:solidFill>
                  <a:schemeClr val="tx1"/>
                </a:solidFill>
                <a:effectLst/>
              </a:rPr>
            </a:br>
            <a:r>
              <a:rPr lang="en-US" sz="8000" b="0" dirty="0" smtClean="0">
                <a:ln>
                  <a:noFill/>
                </a:ln>
                <a:solidFill>
                  <a:schemeClr val="tx1"/>
                </a:solidFill>
                <a:effectLst/>
              </a:rPr>
              <a:t>RESULTS</a:t>
            </a:r>
            <a:endParaRPr lang="en-US" sz="8000" b="0" dirty="0">
              <a:ln>
                <a:noFill/>
              </a:ln>
              <a:solidFill>
                <a:schemeClr val="tx1"/>
              </a:solidFill>
              <a:effectLst/>
            </a:endParaRPr>
          </a:p>
        </p:txBody>
      </p:sp>
      <p:pic>
        <p:nvPicPr>
          <p:cNvPr id="21507" name="Picture 2" descr="Init1SECH.jpg"/>
          <p:cNvPicPr preferRelativeResize="0">
            <a:picLocks/>
          </p:cNvPicPr>
          <p:nvPr/>
        </p:nvPicPr>
        <p:blipFill>
          <a:blip r:embed="rId3">
            <a:lum contrast="-40000"/>
          </a:blip>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21508" name="Picture 3" descr="Init2VA.jpg"/>
          <p:cNvPicPr preferRelativeResize="0">
            <a:picLocks/>
          </p:cNvPicPr>
          <p:nvPr/>
        </p:nvPicPr>
        <p:blipFill>
          <a:blip r:embed="rId4">
            <a:lum contrast="-40000"/>
          </a:blip>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21509" name="Picture 4" descr="Init3EXP.jpg"/>
          <p:cNvPicPr preferRelativeResize="0">
            <a:picLocks/>
          </p:cNvPicPr>
          <p:nvPr/>
        </p:nvPicPr>
        <p:blipFill>
          <a:blip r:embed="rId5"/>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21510" name="Picture 5" descr="Init4WACKO.jpg"/>
          <p:cNvPicPr preferRelativeResize="0">
            <a:picLocks/>
          </p:cNvPicPr>
          <p:nvPr/>
        </p:nvPicPr>
        <p:blipFill>
          <a:blip r:embed="rId6">
            <a:lum contrast="-40000"/>
          </a:blip>
          <a:srcRect/>
          <a:stretch>
            <a:fillRect/>
          </a:stretch>
        </p:blipFill>
        <p:spPr bwMode="auto">
          <a:xfrm>
            <a:off x="4572000" y="3429000"/>
            <a:ext cx="4572000" cy="3429000"/>
          </a:xfrm>
          <a:prstGeom prst="rect">
            <a:avLst/>
          </a:prstGeom>
          <a:noFill/>
          <a:ln w="9525">
            <a:solidFill>
              <a:schemeClr val="bg1"/>
            </a:solidFill>
            <a:miter lim="800000"/>
            <a:headEnd/>
            <a:tailEnd/>
          </a:ln>
        </p:spPr>
      </p:pic>
      <p:pic>
        <p:nvPicPr>
          <p:cNvPr id="21511" name="Picture 7" descr="Init1SECH.jpg"/>
          <p:cNvPicPr preferRelativeResize="0">
            <a:picLocks/>
          </p:cNvPicPr>
          <p:nvPr/>
        </p:nvPicPr>
        <p:blipFill>
          <a:blip r:embed="rId3"/>
          <a:srcRect/>
          <a:stretch>
            <a:fillRect/>
          </a:stretch>
        </p:blipFill>
        <p:spPr bwMode="auto">
          <a:xfrm>
            <a:off x="20269200" y="13106400"/>
            <a:ext cx="5715000" cy="5029200"/>
          </a:xfrm>
          <a:prstGeom prst="rect">
            <a:avLst/>
          </a:prstGeom>
          <a:noFill/>
          <a:ln w="9525">
            <a:solidFill>
              <a:schemeClr val="bg1"/>
            </a:solidFill>
            <a:miter lim="800000"/>
            <a:headEnd/>
            <a:tailEnd/>
          </a:ln>
        </p:spPr>
      </p:pic>
      <p:pic>
        <p:nvPicPr>
          <p:cNvPr id="9" name="Picture 8" descr="ALG2_I3_final.jpg"/>
          <p:cNvPicPr>
            <a:picLocks noChangeAspect="1"/>
          </p:cNvPicPr>
          <p:nvPr/>
        </p:nvPicPr>
        <p:blipFill>
          <a:blip r:embed="rId7"/>
          <a:srcRect/>
          <a:stretch>
            <a:fillRect/>
          </a:stretch>
        </p:blipFill>
        <p:spPr bwMode="auto">
          <a:xfrm>
            <a:off x="4572000" y="3429000"/>
            <a:ext cx="4572000" cy="3429000"/>
          </a:xfrm>
          <a:prstGeom prst="rect">
            <a:avLst/>
          </a:prstGeom>
          <a:noFill/>
          <a:ln w="9525">
            <a:solidFill>
              <a:schemeClr val="bg1"/>
            </a:solidFill>
            <a:miter lim="800000"/>
            <a:headEnd/>
            <a:tailEnd/>
          </a:ln>
        </p:spPr>
      </p:pic>
      <p:pic>
        <p:nvPicPr>
          <p:cNvPr id="10" name="Picture 9" descr="ALG2_I3_path.jpg"/>
          <p:cNvPicPr>
            <a:picLocks noChangeAspect="1"/>
          </p:cNvPicPr>
          <p:nvPr/>
        </p:nvPicPr>
        <p:blipFill>
          <a:blip r:embed="rId8"/>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11" name="Picture 10" descr="ALG2_I3_residuals.jpg"/>
          <p:cNvPicPr>
            <a:picLocks noChangeAspect="1"/>
          </p:cNvPicPr>
          <p:nvPr/>
        </p:nvPicPr>
        <p:blipFill>
          <a:blip r:embed="rId9"/>
          <a:srcRect/>
          <a:stretch>
            <a:fillRect/>
          </a:stretch>
        </p:blipFill>
        <p:spPr bwMode="auto">
          <a:xfrm>
            <a:off x="0" y="0"/>
            <a:ext cx="4572000" cy="3429000"/>
          </a:xfrm>
          <a:prstGeom prst="rect">
            <a:avLst/>
          </a:prstGeom>
          <a:noFill/>
          <a:ln w="9525">
            <a:solidFill>
              <a:schemeClr val="bg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143000" y="304800"/>
            <a:ext cx="6742113" cy="6124575"/>
          </a:xfrm>
          <a:prstGeom prst="rect">
            <a:avLst/>
          </a:prstGeom>
          <a:noFill/>
          <a:ln w="9525">
            <a:noFill/>
            <a:miter lim="800000"/>
            <a:headEnd/>
            <a:tailEnd/>
          </a:ln>
        </p:spPr>
        <p:txBody>
          <a:bodyPr wrap="none">
            <a:spAutoFit/>
          </a:bodyPr>
          <a:lstStyle/>
          <a:p>
            <a:pPr algn="l"/>
            <a:r>
              <a:rPr lang="en-US" sz="2800"/>
              <a:t>Step#      Residual    		Condition(J)</a:t>
            </a:r>
          </a:p>
          <a:p>
            <a:pPr algn="l"/>
            <a:r>
              <a:rPr lang="en-US" sz="2800"/>
              <a:t>-------------------------------------------------------</a:t>
            </a:r>
          </a:p>
          <a:p>
            <a:pPr algn="l"/>
            <a:r>
              <a:rPr lang="en-US" sz="2800"/>
              <a:t>0   	 0.033363214          	0</a:t>
            </a:r>
          </a:p>
          <a:p>
            <a:pPr algn="l"/>
            <a:r>
              <a:rPr lang="en-US" sz="2800"/>
              <a:t>1	 0.00039380249     	421.00531</a:t>
            </a:r>
          </a:p>
          <a:p>
            <a:pPr algn="l"/>
            <a:r>
              <a:rPr lang="en-US" sz="2800"/>
              <a:t>2  	 0.013934722       	2604.837</a:t>
            </a:r>
          </a:p>
          <a:p>
            <a:pPr algn="l"/>
            <a:r>
              <a:rPr lang="en-US" sz="2800"/>
              <a:t>3 	 0.00021192015   	3536.1417</a:t>
            </a:r>
          </a:p>
          <a:p>
            <a:pPr algn="l"/>
            <a:r>
              <a:rPr lang="en-US" sz="2800"/>
              <a:t>4 	 3.9152128e-005   	3040.0266</a:t>
            </a:r>
          </a:p>
          <a:p>
            <a:pPr algn="l"/>
            <a:r>
              <a:rPr lang="en-US" sz="2800"/>
              <a:t>5	 1.9448695e-006  	1752.1422</a:t>
            </a:r>
          </a:p>
          <a:p>
            <a:pPr algn="l"/>
            <a:r>
              <a:rPr lang="en-US" sz="2800"/>
              <a:t>6	 5.452798e-011     	1633.935</a:t>
            </a:r>
          </a:p>
          <a:p>
            <a:pPr algn="l"/>
            <a:r>
              <a:rPr lang="en-US" sz="2800" b="1"/>
              <a:t>Total Steps:  6</a:t>
            </a:r>
          </a:p>
          <a:p>
            <a:pPr algn="l"/>
            <a:r>
              <a:rPr lang="en-US" sz="2800"/>
              <a:t>-----Final Condition Properties---------</a:t>
            </a:r>
          </a:p>
          <a:p>
            <a:pPr algn="l"/>
            <a:r>
              <a:rPr lang="en-US" sz="2800"/>
              <a:t>Max:   0.77729</a:t>
            </a:r>
          </a:p>
          <a:p>
            <a:pPr algn="l"/>
            <a:r>
              <a:rPr lang="en-US" sz="2800"/>
              <a:t>CM:    6.703</a:t>
            </a:r>
          </a:p>
          <a:p>
            <a:pPr algn="l"/>
            <a:r>
              <a:rPr lang="en-US" sz="2800"/>
              <a:t>Mass: 2.1191</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48000"/>
            <a:ext cx="8001000" cy="731837"/>
          </a:xfrm>
        </p:spPr>
        <p:txBody>
          <a:bodyPr>
            <a:noAutofit/>
          </a:bodyPr>
          <a:lstStyle/>
          <a:p>
            <a:pPr>
              <a:defRPr/>
            </a:pPr>
            <a:r>
              <a:rPr lang="en-US" sz="8000" b="0" dirty="0" smtClean="0">
                <a:ln>
                  <a:noFill/>
                </a:ln>
                <a:solidFill>
                  <a:schemeClr val="tx1"/>
                </a:solidFill>
                <a:effectLst/>
              </a:rPr>
              <a:t>Newton’s Method</a:t>
            </a:r>
            <a:br>
              <a:rPr lang="en-US" sz="8000" b="0" dirty="0" smtClean="0">
                <a:ln>
                  <a:noFill/>
                </a:ln>
                <a:solidFill>
                  <a:schemeClr val="tx1"/>
                </a:solidFill>
                <a:effectLst/>
              </a:rPr>
            </a:br>
            <a:r>
              <a:rPr lang="en-US" sz="8000" b="0" dirty="0" smtClean="0">
                <a:ln>
                  <a:noFill/>
                </a:ln>
                <a:solidFill>
                  <a:schemeClr val="tx1"/>
                </a:solidFill>
                <a:effectLst/>
              </a:rPr>
              <a:t>RESULTS</a:t>
            </a:r>
            <a:endParaRPr lang="en-US" sz="8000" b="0" dirty="0">
              <a:ln>
                <a:noFill/>
              </a:ln>
              <a:solidFill>
                <a:schemeClr val="tx1"/>
              </a:solidFill>
              <a:effectLst/>
            </a:endParaRPr>
          </a:p>
        </p:txBody>
      </p:sp>
      <p:pic>
        <p:nvPicPr>
          <p:cNvPr id="23555" name="Picture 2" descr="Init1SECH.jpg"/>
          <p:cNvPicPr preferRelativeResize="0">
            <a:picLocks/>
          </p:cNvPicPr>
          <p:nvPr/>
        </p:nvPicPr>
        <p:blipFill>
          <a:blip r:embed="rId3">
            <a:lum contrast="-40000"/>
          </a:blip>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23556" name="Picture 3" descr="Init2VA.jpg"/>
          <p:cNvPicPr preferRelativeResize="0">
            <a:picLocks/>
          </p:cNvPicPr>
          <p:nvPr/>
        </p:nvPicPr>
        <p:blipFill>
          <a:blip r:embed="rId4">
            <a:lum contrast="-40000"/>
          </a:blip>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23557" name="Picture 4" descr="Init3EXP.jpg"/>
          <p:cNvPicPr preferRelativeResize="0">
            <a:picLocks/>
          </p:cNvPicPr>
          <p:nvPr/>
        </p:nvPicPr>
        <p:blipFill>
          <a:blip r:embed="rId5">
            <a:lum contrast="-40000"/>
          </a:blip>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23558" name="Picture 5" descr="Init4WACKO.jpg"/>
          <p:cNvPicPr preferRelativeResize="0">
            <a:picLocks/>
          </p:cNvPicPr>
          <p:nvPr/>
        </p:nvPicPr>
        <p:blipFill>
          <a:blip r:embed="rId6"/>
          <a:srcRect/>
          <a:stretch>
            <a:fillRect/>
          </a:stretch>
        </p:blipFill>
        <p:spPr bwMode="auto">
          <a:xfrm>
            <a:off x="4572000" y="3429000"/>
            <a:ext cx="4572000" cy="3429000"/>
          </a:xfrm>
          <a:prstGeom prst="rect">
            <a:avLst/>
          </a:prstGeom>
          <a:noFill/>
          <a:ln w="9525">
            <a:solidFill>
              <a:schemeClr val="bg1"/>
            </a:solidFill>
            <a:miter lim="800000"/>
            <a:headEnd/>
            <a:tailEnd/>
          </a:ln>
        </p:spPr>
      </p:pic>
      <p:pic>
        <p:nvPicPr>
          <p:cNvPr id="23559" name="Picture 7" descr="Init1SECH.jpg"/>
          <p:cNvPicPr preferRelativeResize="0">
            <a:picLocks/>
          </p:cNvPicPr>
          <p:nvPr/>
        </p:nvPicPr>
        <p:blipFill>
          <a:blip r:embed="rId3"/>
          <a:srcRect/>
          <a:stretch>
            <a:fillRect/>
          </a:stretch>
        </p:blipFill>
        <p:spPr bwMode="auto">
          <a:xfrm>
            <a:off x="20269200" y="13106400"/>
            <a:ext cx="5715000" cy="5029200"/>
          </a:xfrm>
          <a:prstGeom prst="rect">
            <a:avLst/>
          </a:prstGeom>
          <a:noFill/>
          <a:ln w="9525">
            <a:solidFill>
              <a:schemeClr val="bg1"/>
            </a:solidFill>
            <a:miter lim="800000"/>
            <a:headEnd/>
            <a:tailEnd/>
          </a:ln>
        </p:spPr>
      </p:pic>
      <p:pic>
        <p:nvPicPr>
          <p:cNvPr id="9" name="Picture 8" descr="ALG2_I4_final.jpg"/>
          <p:cNvPicPr>
            <a:picLocks noChangeAspect="1"/>
          </p:cNvPicPr>
          <p:nvPr/>
        </p:nvPicPr>
        <p:blipFill>
          <a:blip r:embed="rId7"/>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10" name="Picture 9" descr="ALG2_I4_path.jpg"/>
          <p:cNvPicPr>
            <a:picLocks noChangeAspect="1"/>
          </p:cNvPicPr>
          <p:nvPr/>
        </p:nvPicPr>
        <p:blipFill>
          <a:blip r:embed="rId8"/>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11" name="Picture 10" descr="ALG2_I4_residuals.jpg"/>
          <p:cNvPicPr>
            <a:picLocks noChangeAspect="1"/>
          </p:cNvPicPr>
          <p:nvPr/>
        </p:nvPicPr>
        <p:blipFill>
          <a:blip r:embed="rId9"/>
          <a:srcRect/>
          <a:stretch>
            <a:fillRect/>
          </a:stretch>
        </p:blipFill>
        <p:spPr bwMode="auto">
          <a:xfrm>
            <a:off x="4572000" y="0"/>
            <a:ext cx="4572000" cy="3429000"/>
          </a:xfrm>
          <a:prstGeom prst="rect">
            <a:avLst/>
          </a:prstGeom>
          <a:noFill/>
          <a:ln w="9525">
            <a:solidFill>
              <a:schemeClr val="bg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0" y="0"/>
            <a:ext cx="4308475" cy="6986588"/>
          </a:xfrm>
          <a:prstGeom prst="rect">
            <a:avLst/>
          </a:prstGeom>
          <a:noFill/>
          <a:ln w="9525">
            <a:noFill/>
            <a:miter lim="800000"/>
            <a:headEnd/>
            <a:tailEnd/>
          </a:ln>
        </p:spPr>
        <p:txBody>
          <a:bodyPr wrap="none">
            <a:spAutoFit/>
          </a:bodyPr>
          <a:lstStyle/>
          <a:p>
            <a:pPr algn="l"/>
            <a:r>
              <a:rPr lang="en-US" sz="1400"/>
              <a:t>Step#     Residual    Condition(J)</a:t>
            </a:r>
          </a:p>
          <a:p>
            <a:pPr algn="l"/>
            <a:r>
              <a:rPr lang="en-US" sz="1400"/>
              <a:t>-----------------------------------------------</a:t>
            </a:r>
          </a:p>
          <a:p>
            <a:pPr algn="l"/>
            <a:r>
              <a:rPr lang="en-US" sz="1400"/>
              <a:t> 0      10.30707460404252                      0</a:t>
            </a:r>
          </a:p>
          <a:p>
            <a:pPr algn="l"/>
            <a:r>
              <a:rPr lang="en-US" sz="1400"/>
              <a:t> 1      17.34222443850154      322.4617916529514</a:t>
            </a:r>
          </a:p>
          <a:p>
            <a:pPr algn="l"/>
            <a:r>
              <a:rPr lang="en-US" sz="1400"/>
              <a:t> 2      1.640234219987699       195.169151468682</a:t>
            </a:r>
          </a:p>
          <a:p>
            <a:pPr algn="l"/>
            <a:r>
              <a:rPr lang="en-US" sz="1400"/>
              <a:t> 3     0.2696143381283133      180.0253533269403</a:t>
            </a:r>
          </a:p>
          <a:p>
            <a:pPr algn="l"/>
            <a:r>
              <a:rPr lang="en-US" sz="1400"/>
              <a:t> 4    0.01098245734001832      188.6408360868868</a:t>
            </a:r>
          </a:p>
          <a:p>
            <a:pPr algn="l"/>
            <a:r>
              <a:rPr lang="en-US" sz="1400"/>
              <a:t> 5      82520.76029589561        10927.978771189</a:t>
            </a:r>
          </a:p>
          <a:p>
            <a:pPr algn="l"/>
            <a:r>
              <a:rPr lang="en-US" sz="1400"/>
              <a:t> 6      7098.633233619883      553.0464298505307</a:t>
            </a:r>
          </a:p>
          <a:p>
            <a:pPr algn="l"/>
            <a:r>
              <a:rPr lang="en-US" sz="1400"/>
              <a:t> 7      4883.615649692215      344.1097172366659</a:t>
            </a:r>
          </a:p>
          <a:p>
            <a:pPr algn="l"/>
            <a:r>
              <a:rPr lang="en-US" sz="1400"/>
              <a:t> 8      679096437852416.1        4632.3553577662</a:t>
            </a:r>
          </a:p>
          <a:p>
            <a:pPr algn="l"/>
            <a:r>
              <a:rPr lang="en-US" sz="1400"/>
              <a:t> 9      59614941996073.47      1251158.966908546</a:t>
            </a:r>
          </a:p>
          <a:p>
            <a:pPr algn="l"/>
            <a:r>
              <a:rPr lang="en-US" sz="1400"/>
              <a:t>10      5232903784983.995      1004186.210358385</a:t>
            </a:r>
          </a:p>
          <a:p>
            <a:pPr algn="l"/>
            <a:r>
              <a:rPr lang="en-US" sz="1400"/>
              <a:t>11      459249688151.5653      744052.9924559721</a:t>
            </a:r>
          </a:p>
          <a:p>
            <a:pPr algn="l"/>
            <a:r>
              <a:rPr lang="en-US" sz="1400"/>
              <a:t>12       40287491851.6099      508576.9656697817</a:t>
            </a:r>
          </a:p>
          <a:p>
            <a:pPr algn="l"/>
            <a:r>
              <a:rPr lang="en-US" sz="1400"/>
              <a:t>13      3530780303.975353      217231.7539732317</a:t>
            </a:r>
          </a:p>
          <a:p>
            <a:pPr algn="l"/>
            <a:r>
              <a:rPr lang="en-US" sz="1400"/>
              <a:t>14      308748108.9652588      30685.61610054946</a:t>
            </a:r>
          </a:p>
          <a:p>
            <a:pPr algn="l"/>
            <a:r>
              <a:rPr lang="en-US" sz="1400"/>
              <a:t>15      26860590.93670855      8502.171967897541</a:t>
            </a:r>
          </a:p>
          <a:p>
            <a:pPr algn="l"/>
            <a:r>
              <a:rPr lang="en-US" sz="1400"/>
              <a:t>16      2608979.427850497      2931.996886118424</a:t>
            </a:r>
          </a:p>
          <a:p>
            <a:pPr algn="l"/>
            <a:r>
              <a:rPr lang="en-US" sz="1400"/>
              <a:t>17      251266.9865753435      2149.886288383796</a:t>
            </a:r>
          </a:p>
          <a:p>
            <a:pPr algn="l"/>
            <a:r>
              <a:rPr lang="en-US" sz="1400"/>
              <a:t>18      132651.2940547916      1087.066352332989</a:t>
            </a:r>
          </a:p>
          <a:p>
            <a:pPr algn="l"/>
            <a:r>
              <a:rPr lang="en-US" sz="1400"/>
              <a:t>19      52776.55887438428      903.5398901664562</a:t>
            </a:r>
          </a:p>
          <a:p>
            <a:pPr algn="l"/>
            <a:r>
              <a:rPr lang="en-US" sz="1400"/>
              <a:t>20      1651432046.598745      3550.562102016589</a:t>
            </a:r>
          </a:p>
          <a:p>
            <a:pPr algn="l"/>
            <a:r>
              <a:rPr lang="en-US" sz="1400"/>
              <a:t>21      211016944158740.8      84230.01836603716</a:t>
            </a:r>
          </a:p>
          <a:p>
            <a:pPr algn="l"/>
            <a:r>
              <a:rPr lang="en-US" sz="1400"/>
              <a:t>22      18523359276481.83      295696.9206357325</a:t>
            </a:r>
          </a:p>
          <a:p>
            <a:pPr algn="l"/>
            <a:r>
              <a:rPr lang="en-US" sz="1400"/>
              <a:t>23      1682677424858.547      834117.7921162557</a:t>
            </a:r>
          </a:p>
          <a:p>
            <a:pPr algn="l"/>
            <a:r>
              <a:rPr lang="en-US" sz="1400"/>
              <a:t>24      24816358498782.04      171169.8572390945</a:t>
            </a:r>
          </a:p>
          <a:p>
            <a:pPr algn="l"/>
            <a:r>
              <a:rPr lang="en-US" sz="1400"/>
              <a:t>25      2178022091227.427      13367.33526054685</a:t>
            </a:r>
          </a:p>
          <a:p>
            <a:pPr algn="l"/>
            <a:r>
              <a:rPr lang="en-US" sz="1400"/>
              <a:t>26      191081638218.5437      20053.15531574508</a:t>
            </a:r>
          </a:p>
          <a:p>
            <a:pPr algn="l"/>
            <a:r>
              <a:rPr lang="en-US" sz="1400"/>
              <a:t>27      16748999594.26263      6611.766396743587</a:t>
            </a:r>
          </a:p>
          <a:p>
            <a:pPr algn="l"/>
            <a:r>
              <a:rPr lang="en-US" sz="1400"/>
              <a:t>28      56924462389.04227      7004.300933939296</a:t>
            </a:r>
          </a:p>
          <a:p>
            <a:pPr algn="l"/>
            <a:r>
              <a:rPr lang="en-US" sz="1400"/>
              <a:t>29      4988790806.641295      2077.128136143326</a:t>
            </a:r>
          </a:p>
        </p:txBody>
      </p:sp>
      <p:sp>
        <p:nvSpPr>
          <p:cNvPr id="24579" name="TextBox 5"/>
          <p:cNvSpPr txBox="1">
            <a:spLocks noChangeArrowheads="1"/>
          </p:cNvSpPr>
          <p:nvPr/>
        </p:nvSpPr>
        <p:spPr bwMode="auto">
          <a:xfrm>
            <a:off x="4495800" y="0"/>
            <a:ext cx="4454525" cy="5478463"/>
          </a:xfrm>
          <a:prstGeom prst="rect">
            <a:avLst/>
          </a:prstGeom>
          <a:noFill/>
          <a:ln w="9525">
            <a:noFill/>
            <a:miter lim="800000"/>
            <a:headEnd/>
            <a:tailEnd/>
          </a:ln>
        </p:spPr>
        <p:txBody>
          <a:bodyPr wrap="none">
            <a:spAutoFit/>
          </a:bodyPr>
          <a:lstStyle/>
          <a:p>
            <a:r>
              <a:rPr lang="en-US" sz="1400"/>
              <a:t>30      436296561.2564363      928.6002518156682</a:t>
            </a:r>
          </a:p>
          <a:p>
            <a:r>
              <a:rPr lang="en-US" sz="1400"/>
              <a:t>31       8672200707115672      61005.82331556927</a:t>
            </a:r>
          </a:p>
          <a:p>
            <a:r>
              <a:rPr lang="en-US" sz="1400"/>
              <a:t>32      761328104709418.4      372067.7195668114</a:t>
            </a:r>
          </a:p>
          <a:p>
            <a:r>
              <a:rPr lang="en-US" sz="1400"/>
              <a:t>33      66834621505107.15      235451.6293220857</a:t>
            </a:r>
          </a:p>
          <a:p>
            <a:r>
              <a:rPr lang="en-US" sz="1400"/>
              <a:t>34      5866821364251.351      101514.5089147092</a:t>
            </a:r>
          </a:p>
          <a:p>
            <a:r>
              <a:rPr lang="en-US" sz="1400"/>
              <a:t>35        514917896516.93       14799.2711571328</a:t>
            </a:r>
          </a:p>
          <a:p>
            <a:r>
              <a:rPr lang="en-US" sz="1400"/>
              <a:t>36      45177363845.17554      6240.639200176302</a:t>
            </a:r>
          </a:p>
          <a:p>
            <a:r>
              <a:rPr lang="en-US" sz="1400"/>
              <a:t>37      3960432751.031525      2719.071845794482</a:t>
            </a:r>
          </a:p>
          <a:p>
            <a:r>
              <a:rPr lang="en-US" sz="1400"/>
              <a:t>38      346479332.0320864      1203.543294214672</a:t>
            </a:r>
          </a:p>
          <a:p>
            <a:r>
              <a:rPr lang="en-US" sz="1400"/>
              <a:t>39       123248007.194282      1566.669409633951</a:t>
            </a:r>
          </a:p>
          <a:p>
            <a:r>
              <a:rPr lang="en-US" sz="1400"/>
              <a:t>40      32896923.98614352      1143.203903844249</a:t>
            </a:r>
          </a:p>
          <a:p>
            <a:r>
              <a:rPr lang="en-US" sz="1400"/>
              <a:t>41      2798647.500947324       218.664072240335</a:t>
            </a:r>
          </a:p>
          <a:p>
            <a:r>
              <a:rPr lang="en-US" sz="1400"/>
              <a:t>42      229376.1944644627       98.8175368025926</a:t>
            </a:r>
          </a:p>
          <a:p>
            <a:r>
              <a:rPr lang="en-US" sz="1400"/>
              <a:t>43      17703.25893591974      45.67334449282859</a:t>
            </a:r>
          </a:p>
          <a:p>
            <a:r>
              <a:rPr lang="en-US" sz="1400"/>
              <a:t>44      1164.890577389915      22.30529930512641</a:t>
            </a:r>
          </a:p>
          <a:p>
            <a:r>
              <a:rPr lang="en-US" sz="1400"/>
              <a:t>45      50.47055329639153      16.11630985816319</a:t>
            </a:r>
          </a:p>
          <a:p>
            <a:r>
              <a:rPr lang="en-US" sz="1400"/>
              <a:t>46     0.6878909643877654      16.11655681131908</a:t>
            </a:r>
          </a:p>
          <a:p>
            <a:r>
              <a:rPr lang="en-US" sz="1400"/>
              <a:t>47  0.0003619298354966505      16.11658797012264</a:t>
            </a:r>
          </a:p>
          <a:p>
            <a:r>
              <a:rPr lang="en-US" sz="1400"/>
              <a:t>48 1.185639883910691e-010      16.11658635379151</a:t>
            </a:r>
          </a:p>
          <a:p>
            <a:r>
              <a:rPr lang="en-US" sz="1400" b="1"/>
              <a:t>Total Steps:  48</a:t>
            </a:r>
          </a:p>
          <a:p>
            <a:r>
              <a:rPr lang="en-US" sz="1400"/>
              <a:t>-----Final Condition Properties---------</a:t>
            </a:r>
          </a:p>
          <a:p>
            <a:r>
              <a:rPr lang="en-US" sz="1400"/>
              <a:t>Max:  5.2239</a:t>
            </a:r>
          </a:p>
          <a:p>
            <a:r>
              <a:rPr lang="en-US" sz="1400"/>
              <a:t>CM:   13.3254</a:t>
            </a:r>
          </a:p>
          <a:p>
            <a:r>
              <a:rPr lang="en-US" sz="1400"/>
              <a:t>Mass: 492.8574</a:t>
            </a:r>
          </a:p>
          <a:p>
            <a:endParaRPr lang="en-US" sz="140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06363"/>
            <a:ext cx="8001000" cy="731837"/>
          </a:xfrm>
        </p:spPr>
        <p:txBody>
          <a:bodyPr/>
          <a:lstStyle/>
          <a:p>
            <a:pPr>
              <a:defRPr/>
            </a:pPr>
            <a:r>
              <a:rPr lang="en-US" b="0" dirty="0" smtClean="0">
                <a:ln>
                  <a:noFill/>
                </a:ln>
                <a:solidFill>
                  <a:schemeClr val="tx1"/>
                </a:solidFill>
                <a:effectLst/>
              </a:rPr>
              <a:t>Linesearch w/ Merit Function</a:t>
            </a:r>
            <a:endParaRPr lang="en-US" b="0" dirty="0">
              <a:ln>
                <a:noFill/>
              </a:ln>
              <a:solidFill>
                <a:schemeClr val="tx1"/>
              </a:solidFill>
              <a:effectLst/>
            </a:endParaRPr>
          </a:p>
        </p:txBody>
      </p:sp>
      <p:sp>
        <p:nvSpPr>
          <p:cNvPr id="5125" name="TextBox 2"/>
          <p:cNvSpPr txBox="1">
            <a:spLocks noChangeArrowheads="1"/>
          </p:cNvSpPr>
          <p:nvPr/>
        </p:nvSpPr>
        <p:spPr bwMode="auto">
          <a:xfrm>
            <a:off x="304800" y="838200"/>
            <a:ext cx="8610600" cy="2032000"/>
          </a:xfrm>
          <a:prstGeom prst="rect">
            <a:avLst/>
          </a:prstGeom>
          <a:noFill/>
          <a:ln w="9525">
            <a:noFill/>
            <a:miter lim="800000"/>
            <a:headEnd/>
            <a:tailEnd/>
          </a:ln>
        </p:spPr>
        <p:txBody>
          <a:bodyPr>
            <a:spAutoFit/>
          </a:bodyPr>
          <a:lstStyle/>
          <a:p>
            <a:pPr algn="l"/>
            <a:r>
              <a:rPr lang="en-US"/>
              <a:t>It was expected that Newton would fail if the initial condition was far from the solution and it did.  How can this be fixed?</a:t>
            </a:r>
          </a:p>
          <a:p>
            <a:pPr algn="l"/>
            <a:endParaRPr lang="en-US"/>
          </a:p>
          <a:p>
            <a:pPr algn="l"/>
            <a:r>
              <a:rPr lang="en-US"/>
              <a:t>Well, how about adding a linesearch to the method?  </a:t>
            </a:r>
          </a:p>
          <a:p>
            <a:pPr algn="l"/>
            <a:r>
              <a:rPr lang="en-US"/>
              <a:t>But the linesearch needs a scalar function and gradient to work and in this case, both are vectors!</a:t>
            </a:r>
          </a:p>
          <a:p>
            <a:r>
              <a:rPr lang="en-US"/>
              <a:t>The solution is to use </a:t>
            </a:r>
            <a:r>
              <a:rPr lang="en-US" b="1" i="1"/>
              <a:t>Merit Functions</a:t>
            </a:r>
            <a:r>
              <a:rPr lang="en-US"/>
              <a:t>.</a:t>
            </a:r>
          </a:p>
        </p:txBody>
      </p:sp>
      <p:sp>
        <p:nvSpPr>
          <p:cNvPr id="5126" name="TextBox 3"/>
          <p:cNvSpPr txBox="1">
            <a:spLocks noChangeArrowheads="1"/>
          </p:cNvSpPr>
          <p:nvPr/>
        </p:nvSpPr>
        <p:spPr bwMode="auto">
          <a:xfrm>
            <a:off x="228600" y="2895600"/>
            <a:ext cx="5815013" cy="369888"/>
          </a:xfrm>
          <a:prstGeom prst="rect">
            <a:avLst/>
          </a:prstGeom>
          <a:noFill/>
          <a:ln w="9525">
            <a:noFill/>
            <a:miter lim="800000"/>
            <a:headEnd/>
            <a:tailEnd/>
          </a:ln>
        </p:spPr>
        <p:txBody>
          <a:bodyPr wrap="none">
            <a:spAutoFit/>
          </a:bodyPr>
          <a:lstStyle/>
          <a:p>
            <a:pPr algn="l"/>
            <a:r>
              <a:rPr lang="en-US"/>
              <a:t>The standard merit function to use is a sum of squares:</a:t>
            </a:r>
          </a:p>
        </p:txBody>
      </p:sp>
      <p:graphicFrame>
        <p:nvGraphicFramePr>
          <p:cNvPr id="5122" name="Object 2"/>
          <p:cNvGraphicFramePr>
            <a:graphicFrameLocks noChangeAspect="1"/>
          </p:cNvGraphicFramePr>
          <p:nvPr/>
        </p:nvGraphicFramePr>
        <p:xfrm>
          <a:off x="2971800" y="3276600"/>
          <a:ext cx="2828925" cy="869950"/>
        </p:xfrm>
        <a:graphic>
          <a:graphicData uri="http://schemas.openxmlformats.org/presentationml/2006/ole">
            <p:oleObj spid="_x0000_s5122" name="Formula" r:id="rId3" imgW="1426320" imgH="438480" progId="Equation.Ribbit">
              <p:embed/>
            </p:oleObj>
          </a:graphicData>
        </a:graphic>
      </p:graphicFrame>
      <p:sp>
        <p:nvSpPr>
          <p:cNvPr id="5127" name="TextBox 5"/>
          <p:cNvSpPr txBox="1">
            <a:spLocks noChangeArrowheads="1"/>
          </p:cNvSpPr>
          <p:nvPr/>
        </p:nvSpPr>
        <p:spPr bwMode="auto">
          <a:xfrm>
            <a:off x="381000" y="4267200"/>
            <a:ext cx="4006850" cy="369888"/>
          </a:xfrm>
          <a:prstGeom prst="rect">
            <a:avLst/>
          </a:prstGeom>
          <a:noFill/>
          <a:ln w="9525">
            <a:noFill/>
            <a:miter lim="800000"/>
            <a:headEnd/>
            <a:tailEnd/>
          </a:ln>
        </p:spPr>
        <p:txBody>
          <a:bodyPr wrap="none">
            <a:spAutoFit/>
          </a:bodyPr>
          <a:lstStyle/>
          <a:p>
            <a:r>
              <a:rPr lang="en-US"/>
              <a:t>In which case, the gradient is exactly:</a:t>
            </a:r>
          </a:p>
        </p:txBody>
      </p:sp>
      <p:graphicFrame>
        <p:nvGraphicFramePr>
          <p:cNvPr id="5123" name="Object 3"/>
          <p:cNvGraphicFramePr>
            <a:graphicFrameLocks noChangeAspect="1"/>
          </p:cNvGraphicFramePr>
          <p:nvPr/>
        </p:nvGraphicFramePr>
        <p:xfrm>
          <a:off x="2971800" y="4648200"/>
          <a:ext cx="2692400" cy="420688"/>
        </p:xfrm>
        <a:graphic>
          <a:graphicData uri="http://schemas.openxmlformats.org/presentationml/2006/ole">
            <p:oleObj spid="_x0000_s5123" name="Formula" r:id="rId4" imgW="1359000" imgH="212400" progId="Equation.Ribbit">
              <p:embed/>
            </p:oleObj>
          </a:graphicData>
        </a:graphic>
      </p:graphicFrame>
      <p:sp>
        <p:nvSpPr>
          <p:cNvPr id="5128" name="TextBox 7"/>
          <p:cNvSpPr txBox="1">
            <a:spLocks noChangeArrowheads="1"/>
          </p:cNvSpPr>
          <p:nvPr/>
        </p:nvSpPr>
        <p:spPr bwMode="auto">
          <a:xfrm>
            <a:off x="152400" y="5181600"/>
            <a:ext cx="8610600" cy="1477963"/>
          </a:xfrm>
          <a:prstGeom prst="rect">
            <a:avLst/>
          </a:prstGeom>
          <a:noFill/>
          <a:ln w="9525">
            <a:noFill/>
            <a:miter lim="800000"/>
            <a:headEnd/>
            <a:tailEnd/>
          </a:ln>
        </p:spPr>
        <p:txBody>
          <a:bodyPr>
            <a:spAutoFit/>
          </a:bodyPr>
          <a:lstStyle/>
          <a:p>
            <a:pPr algn="l"/>
            <a:r>
              <a:rPr lang="en-US"/>
              <a:t>There is something to take note of here.  With this merit function, we can get stuck in a “minima” of the merit function which does not correspond to a root of F!</a:t>
            </a:r>
            <a:br>
              <a:rPr lang="en-US"/>
            </a:br>
            <a:r>
              <a:rPr lang="en-US"/>
              <a:t>This will happen when J becomes singular (i.e. its condition number goes to infinity).  Thus, the Linesearch-Newton step can get attracted to non-solutions!</a:t>
            </a:r>
          </a:p>
          <a:p>
            <a:pPr algn="l"/>
            <a:endParaRPr lang="en-US"/>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0"/>
            <a:ext cx="8229600" cy="838200"/>
          </a:xfrm>
        </p:spPr>
        <p:txBody>
          <a:bodyPr/>
          <a:lstStyle/>
          <a:p>
            <a:pPr eaLnBrk="1" fontAlgn="auto" hangingPunct="1">
              <a:spcAft>
                <a:spcPts val="0"/>
              </a:spcAft>
              <a:defRPr/>
            </a:pPr>
            <a:r>
              <a:rPr lang="en-US" dirty="0">
                <a:ln>
                  <a:noFill/>
                </a:ln>
                <a:solidFill>
                  <a:schemeClr val="tx1"/>
                </a:solidFill>
                <a:effectLst/>
              </a:rPr>
              <a:t>Overview</a:t>
            </a:r>
          </a:p>
        </p:txBody>
      </p:sp>
      <p:sp>
        <p:nvSpPr>
          <p:cNvPr id="56323" name="Rectangle 3"/>
          <p:cNvSpPr>
            <a:spLocks noGrp="1" noChangeArrowheads="1"/>
          </p:cNvSpPr>
          <p:nvPr>
            <p:ph idx="1"/>
          </p:nvPr>
        </p:nvSpPr>
        <p:spPr>
          <a:xfrm>
            <a:off x="609600" y="990600"/>
            <a:ext cx="9144000" cy="5334000"/>
          </a:xfrm>
        </p:spPr>
        <p:txBody>
          <a:bodyPr>
            <a:normAutofit fontScale="92500" lnSpcReduction="20000"/>
          </a:bodyPr>
          <a:lstStyle/>
          <a:p>
            <a:pPr marL="548640" indent="-411480" eaLnBrk="1" fontAlgn="auto" hangingPunct="1">
              <a:spcAft>
                <a:spcPts val="0"/>
              </a:spcAft>
              <a:buClr>
                <a:schemeClr val="tx1">
                  <a:shade val="95000"/>
                </a:schemeClr>
              </a:buClr>
              <a:buFont typeface="Wingdings 2"/>
              <a:buChar char=""/>
              <a:defRPr/>
            </a:pPr>
            <a:r>
              <a:rPr lang="en-US" sz="4400" dirty="0">
                <a:latin typeface="Arial" pitchFamily="34" charset="0"/>
                <a:cs typeface="Arial" pitchFamily="34" charset="0"/>
              </a:rPr>
              <a:t>Background</a:t>
            </a:r>
          </a:p>
          <a:p>
            <a:pPr marL="548640" indent="-411480" eaLnBrk="1" fontAlgn="auto" hangingPunct="1">
              <a:spcAft>
                <a:spcPts val="0"/>
              </a:spcAft>
              <a:buClr>
                <a:schemeClr val="tx1">
                  <a:shade val="95000"/>
                </a:schemeClr>
              </a:buClr>
              <a:buFont typeface="Wingdings 2"/>
              <a:buChar char=""/>
              <a:defRPr/>
            </a:pPr>
            <a:r>
              <a:rPr lang="en-US" sz="4400" dirty="0" smtClean="0">
                <a:latin typeface="Arial" pitchFamily="34" charset="0"/>
                <a:cs typeface="Arial" pitchFamily="34" charset="0"/>
              </a:rPr>
              <a:t>Formulation of Problem</a:t>
            </a:r>
            <a:endParaRPr lang="en-US" sz="4400" dirty="0">
              <a:latin typeface="Arial" pitchFamily="34" charset="0"/>
              <a:cs typeface="Arial" pitchFamily="34" charset="0"/>
            </a:endParaRPr>
          </a:p>
          <a:p>
            <a:pPr marL="548640" indent="-411480" eaLnBrk="1" fontAlgn="auto" hangingPunct="1">
              <a:spcAft>
                <a:spcPts val="0"/>
              </a:spcAft>
              <a:buClr>
                <a:schemeClr val="tx1">
                  <a:shade val="95000"/>
                </a:schemeClr>
              </a:buClr>
              <a:buFont typeface="Wingdings 2"/>
              <a:buChar char=""/>
              <a:defRPr/>
            </a:pPr>
            <a:r>
              <a:rPr lang="en-US" sz="4400" dirty="0" smtClean="0">
                <a:latin typeface="Arial" pitchFamily="34" charset="0"/>
                <a:cs typeface="Arial" pitchFamily="34" charset="0"/>
              </a:rPr>
              <a:t>Methods Used / Results</a:t>
            </a:r>
          </a:p>
          <a:p>
            <a:pPr marL="868680" lvl="1" indent="-283464" eaLnBrk="1" fontAlgn="auto" hangingPunct="1">
              <a:spcAft>
                <a:spcPts val="0"/>
              </a:spcAft>
              <a:buFont typeface="Wingdings 2"/>
              <a:buChar char=""/>
              <a:defRPr/>
            </a:pPr>
            <a:r>
              <a:rPr lang="en-US" sz="2600" dirty="0" smtClean="0">
                <a:latin typeface="Arial" pitchFamily="34" charset="0"/>
                <a:cs typeface="Arial" pitchFamily="34" charset="0"/>
              </a:rPr>
              <a:t>Classic Newton</a:t>
            </a:r>
          </a:p>
          <a:p>
            <a:pPr marL="868680" lvl="1" indent="-283464" eaLnBrk="1" fontAlgn="auto" hangingPunct="1">
              <a:spcAft>
                <a:spcPts val="0"/>
              </a:spcAft>
              <a:buFont typeface="Wingdings 2"/>
              <a:buChar char=""/>
              <a:defRPr/>
            </a:pPr>
            <a:r>
              <a:rPr lang="en-US" sz="2600" dirty="0" smtClean="0">
                <a:latin typeface="Arial" pitchFamily="34" charset="0"/>
                <a:cs typeface="Arial" pitchFamily="34" charset="0"/>
              </a:rPr>
              <a:t>Line Search Newton</a:t>
            </a:r>
          </a:p>
          <a:p>
            <a:pPr marL="868680" lvl="1" indent="-283464" eaLnBrk="1" fontAlgn="auto" hangingPunct="1">
              <a:spcAft>
                <a:spcPts val="0"/>
              </a:spcAft>
              <a:buFont typeface="Wingdings 2"/>
              <a:buChar char=""/>
              <a:defRPr/>
            </a:pPr>
            <a:r>
              <a:rPr lang="en-US" sz="2600" dirty="0" smtClean="0">
                <a:latin typeface="Arial" pitchFamily="34" charset="0"/>
                <a:cs typeface="Arial" pitchFamily="34" charset="0"/>
              </a:rPr>
              <a:t>Gauss-Newton w/ Line Search</a:t>
            </a:r>
          </a:p>
          <a:p>
            <a:pPr marL="868680" lvl="1" indent="-283464" eaLnBrk="1" fontAlgn="auto" hangingPunct="1">
              <a:spcAft>
                <a:spcPts val="0"/>
              </a:spcAft>
              <a:buFont typeface="Wingdings 2"/>
              <a:buChar char=""/>
              <a:defRPr/>
            </a:pPr>
            <a:r>
              <a:rPr lang="en-US" sz="2600" dirty="0" smtClean="0">
                <a:latin typeface="Arial" pitchFamily="34" charset="0"/>
                <a:cs typeface="Arial" pitchFamily="34" charset="0"/>
              </a:rPr>
              <a:t>Quasi-Newton (Broyden)</a:t>
            </a:r>
            <a:endParaRPr lang="en-US" sz="2600" dirty="0">
              <a:latin typeface="Arial" pitchFamily="34" charset="0"/>
              <a:cs typeface="Arial" pitchFamily="34" charset="0"/>
            </a:endParaRPr>
          </a:p>
          <a:p>
            <a:pPr marL="548640" indent="-411480" eaLnBrk="1" fontAlgn="auto" hangingPunct="1">
              <a:spcAft>
                <a:spcPts val="0"/>
              </a:spcAft>
              <a:buClr>
                <a:schemeClr val="tx1">
                  <a:shade val="95000"/>
                </a:schemeClr>
              </a:buClr>
              <a:buFont typeface="Wingdings 2"/>
              <a:buChar char=""/>
              <a:defRPr/>
            </a:pPr>
            <a:r>
              <a:rPr lang="en-US" sz="4400" dirty="0" smtClean="0">
                <a:latin typeface="Arial" pitchFamily="34" charset="0"/>
                <a:cs typeface="Arial" pitchFamily="34" charset="0"/>
              </a:rPr>
              <a:t>Comparison Results</a:t>
            </a:r>
          </a:p>
          <a:p>
            <a:pPr marL="548640" indent="-411480" eaLnBrk="1" fontAlgn="auto" hangingPunct="1">
              <a:spcAft>
                <a:spcPts val="0"/>
              </a:spcAft>
              <a:buClr>
                <a:schemeClr val="tx1">
                  <a:shade val="95000"/>
                </a:schemeClr>
              </a:buClr>
              <a:buFont typeface="Wingdings 2"/>
              <a:buChar char=""/>
              <a:defRPr/>
            </a:pPr>
            <a:r>
              <a:rPr lang="en-US" sz="4400" dirty="0" smtClean="0">
                <a:latin typeface="Arial" pitchFamily="34" charset="0"/>
                <a:cs typeface="Arial" pitchFamily="34" charset="0"/>
              </a:rPr>
              <a:t>List of Codes Written</a:t>
            </a:r>
            <a:endParaRPr lang="en-US" sz="4400" dirty="0">
              <a:latin typeface="Arial" pitchFamily="34" charset="0"/>
              <a:cs typeface="Arial" pitchFamily="34" charset="0"/>
            </a:endParaRPr>
          </a:p>
          <a:p>
            <a:pPr marL="548640" indent="-411480" eaLnBrk="1" fontAlgn="auto" hangingPunct="1">
              <a:spcAft>
                <a:spcPts val="0"/>
              </a:spcAft>
              <a:buClr>
                <a:schemeClr val="tx1">
                  <a:shade val="95000"/>
                </a:schemeClr>
              </a:buClr>
              <a:buFont typeface="Wingdings 2"/>
              <a:buChar char=""/>
              <a:defRPr/>
            </a:pPr>
            <a:r>
              <a:rPr lang="en-US" sz="4400" dirty="0">
                <a:latin typeface="Arial" pitchFamily="34" charset="0"/>
                <a:cs typeface="Arial" pitchFamily="34" charset="0"/>
              </a:rPr>
              <a:t>Conclusion</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06363"/>
            <a:ext cx="8001000" cy="731837"/>
          </a:xfrm>
        </p:spPr>
        <p:txBody>
          <a:bodyPr/>
          <a:lstStyle/>
          <a:p>
            <a:pPr>
              <a:defRPr/>
            </a:pPr>
            <a:r>
              <a:rPr lang="en-US" b="0" dirty="0" smtClean="0">
                <a:ln>
                  <a:noFill/>
                </a:ln>
                <a:solidFill>
                  <a:schemeClr val="tx1"/>
                </a:solidFill>
                <a:effectLst/>
              </a:rPr>
              <a:t>Linesearch-Newton</a:t>
            </a:r>
            <a:endParaRPr lang="en-US" b="0" dirty="0">
              <a:ln>
                <a:noFill/>
              </a:ln>
              <a:solidFill>
                <a:schemeClr val="tx1"/>
              </a:solidFill>
              <a:effectLst/>
            </a:endParaRPr>
          </a:p>
        </p:txBody>
      </p:sp>
      <p:sp>
        <p:nvSpPr>
          <p:cNvPr id="25603" name="TextBox 2"/>
          <p:cNvSpPr txBox="1">
            <a:spLocks noChangeArrowheads="1"/>
          </p:cNvSpPr>
          <p:nvPr/>
        </p:nvSpPr>
        <p:spPr bwMode="auto">
          <a:xfrm>
            <a:off x="1828800" y="2438400"/>
            <a:ext cx="5307013" cy="1446213"/>
          </a:xfrm>
          <a:prstGeom prst="rect">
            <a:avLst/>
          </a:prstGeom>
          <a:noFill/>
          <a:ln w="9525">
            <a:noFill/>
            <a:miter lim="800000"/>
            <a:headEnd/>
            <a:tailEnd/>
          </a:ln>
        </p:spPr>
        <p:txBody>
          <a:bodyPr wrap="none">
            <a:spAutoFit/>
          </a:bodyPr>
          <a:lstStyle/>
          <a:p>
            <a:r>
              <a:rPr lang="en-US" sz="8800"/>
              <a:t>RESULTS</a:t>
            </a:r>
          </a:p>
        </p:txBody>
      </p:sp>
      <p:pic>
        <p:nvPicPr>
          <p:cNvPr id="4" name="Picture 3" descr="Init1SECH.jpg"/>
          <p:cNvPicPr preferRelativeResize="0">
            <a:picLocks/>
          </p:cNvPicPr>
          <p:nvPr/>
        </p:nvPicPr>
        <p:blipFill>
          <a:blip r:embed="rId2"/>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5" name="Picture 4" descr="Init2VA.jpg"/>
          <p:cNvPicPr preferRelativeResize="0">
            <a:picLocks/>
          </p:cNvPicPr>
          <p:nvPr/>
        </p:nvPicPr>
        <p:blipFill>
          <a:blip r:embed="rId3"/>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6" name="Picture 5" descr="Init3EXP.jpg"/>
          <p:cNvPicPr preferRelativeResize="0">
            <a:picLocks/>
          </p:cNvPicPr>
          <p:nvPr/>
        </p:nvPicPr>
        <p:blipFill>
          <a:blip r:embed="rId4"/>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7" name="Picture 6" descr="Init4WACKO.jpg"/>
          <p:cNvPicPr preferRelativeResize="0">
            <a:picLocks/>
          </p:cNvPicPr>
          <p:nvPr/>
        </p:nvPicPr>
        <p:blipFill>
          <a:blip r:embed="rId5"/>
          <a:srcRect/>
          <a:stretch>
            <a:fillRect/>
          </a:stretch>
        </p:blipFill>
        <p:spPr bwMode="auto">
          <a:xfrm>
            <a:off x="4572000" y="3429000"/>
            <a:ext cx="4572000" cy="3429000"/>
          </a:xfrm>
          <a:prstGeom prst="rect">
            <a:avLst/>
          </a:prstGeom>
          <a:noFill/>
          <a:ln w="9525">
            <a:solidFill>
              <a:schemeClr val="bg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48000"/>
            <a:ext cx="8001000" cy="731837"/>
          </a:xfrm>
        </p:spPr>
        <p:txBody>
          <a:bodyPr>
            <a:noAutofit/>
          </a:bodyPr>
          <a:lstStyle/>
          <a:p>
            <a:pPr>
              <a:defRPr/>
            </a:pPr>
            <a:r>
              <a:rPr lang="en-US" sz="8000" b="0" dirty="0" smtClean="0">
                <a:ln>
                  <a:noFill/>
                </a:ln>
                <a:solidFill>
                  <a:schemeClr val="tx1"/>
                </a:solidFill>
                <a:effectLst/>
              </a:rPr>
              <a:t>Newton’s Method</a:t>
            </a:r>
            <a:br>
              <a:rPr lang="en-US" sz="8000" b="0" dirty="0" smtClean="0">
                <a:ln>
                  <a:noFill/>
                </a:ln>
                <a:solidFill>
                  <a:schemeClr val="tx1"/>
                </a:solidFill>
                <a:effectLst/>
              </a:rPr>
            </a:br>
            <a:r>
              <a:rPr lang="en-US" sz="8000" b="0" dirty="0" smtClean="0">
                <a:ln>
                  <a:noFill/>
                </a:ln>
                <a:solidFill>
                  <a:schemeClr val="tx1"/>
                </a:solidFill>
                <a:effectLst/>
              </a:rPr>
              <a:t>RESULTS</a:t>
            </a:r>
            <a:endParaRPr lang="en-US" sz="8000" b="0" dirty="0">
              <a:ln>
                <a:noFill/>
              </a:ln>
              <a:solidFill>
                <a:schemeClr val="tx1"/>
              </a:solidFill>
              <a:effectLst/>
            </a:endParaRPr>
          </a:p>
        </p:txBody>
      </p:sp>
      <p:pic>
        <p:nvPicPr>
          <p:cNvPr id="26627" name="Picture 2" descr="Init1SECH.jpg"/>
          <p:cNvPicPr preferRelativeResize="0">
            <a:picLocks/>
          </p:cNvPicPr>
          <p:nvPr/>
        </p:nvPicPr>
        <p:blipFill>
          <a:blip r:embed="rId3"/>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26628" name="Picture 3" descr="Init2VA.jpg"/>
          <p:cNvPicPr preferRelativeResize="0">
            <a:picLocks/>
          </p:cNvPicPr>
          <p:nvPr/>
        </p:nvPicPr>
        <p:blipFill>
          <a:blip r:embed="rId4">
            <a:lum contrast="-40000"/>
          </a:blip>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26629" name="Picture 4" descr="Init3EXP.jpg"/>
          <p:cNvPicPr preferRelativeResize="0">
            <a:picLocks/>
          </p:cNvPicPr>
          <p:nvPr/>
        </p:nvPicPr>
        <p:blipFill>
          <a:blip r:embed="rId5">
            <a:lum contrast="-40000"/>
          </a:blip>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26630" name="Picture 5" descr="Init4WACKO.jpg"/>
          <p:cNvPicPr preferRelativeResize="0">
            <a:picLocks/>
          </p:cNvPicPr>
          <p:nvPr/>
        </p:nvPicPr>
        <p:blipFill>
          <a:blip r:embed="rId6">
            <a:lum contrast="-40000"/>
          </a:blip>
          <a:srcRect/>
          <a:stretch>
            <a:fillRect/>
          </a:stretch>
        </p:blipFill>
        <p:spPr bwMode="auto">
          <a:xfrm>
            <a:off x="4572000" y="3429000"/>
            <a:ext cx="4572000" cy="3429000"/>
          </a:xfrm>
          <a:prstGeom prst="rect">
            <a:avLst/>
          </a:prstGeom>
          <a:noFill/>
          <a:ln w="9525">
            <a:solidFill>
              <a:schemeClr val="bg1"/>
            </a:solidFill>
            <a:miter lim="800000"/>
            <a:headEnd/>
            <a:tailEnd/>
          </a:ln>
        </p:spPr>
      </p:pic>
      <p:pic>
        <p:nvPicPr>
          <p:cNvPr id="26631" name="Picture 7" descr="Init1SECH.jpg"/>
          <p:cNvPicPr preferRelativeResize="0">
            <a:picLocks/>
          </p:cNvPicPr>
          <p:nvPr/>
        </p:nvPicPr>
        <p:blipFill>
          <a:blip r:embed="rId3"/>
          <a:srcRect/>
          <a:stretch>
            <a:fillRect/>
          </a:stretch>
        </p:blipFill>
        <p:spPr bwMode="auto">
          <a:xfrm>
            <a:off x="20269200" y="13106400"/>
            <a:ext cx="5715000" cy="5029200"/>
          </a:xfrm>
          <a:prstGeom prst="rect">
            <a:avLst/>
          </a:prstGeom>
          <a:noFill/>
          <a:ln w="9525">
            <a:solidFill>
              <a:schemeClr val="bg1"/>
            </a:solidFill>
            <a:miter lim="800000"/>
            <a:headEnd/>
            <a:tailEnd/>
          </a:ln>
        </p:spPr>
      </p:pic>
      <p:pic>
        <p:nvPicPr>
          <p:cNvPr id="12" name="Picture 11" descr="ALG3_I1_final.jpg"/>
          <p:cNvPicPr>
            <a:picLocks noChangeAspect="1"/>
          </p:cNvPicPr>
          <p:nvPr/>
        </p:nvPicPr>
        <p:blipFill>
          <a:blip r:embed="rId7"/>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13" name="Picture 12" descr="ALG3_I1_path.jpg"/>
          <p:cNvPicPr>
            <a:picLocks noChangeAspect="1"/>
          </p:cNvPicPr>
          <p:nvPr/>
        </p:nvPicPr>
        <p:blipFill>
          <a:blip r:embed="rId8"/>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14" name="Picture 13" descr="ALG3_I1_residuals.jpg"/>
          <p:cNvPicPr>
            <a:picLocks noChangeAspect="1"/>
          </p:cNvPicPr>
          <p:nvPr/>
        </p:nvPicPr>
        <p:blipFill>
          <a:blip r:embed="rId9"/>
          <a:srcRect/>
          <a:stretch>
            <a:fillRect/>
          </a:stretch>
        </p:blipFill>
        <p:spPr bwMode="auto">
          <a:xfrm>
            <a:off x="4572000" y="3429000"/>
            <a:ext cx="4572000" cy="3429000"/>
          </a:xfrm>
          <a:prstGeom prst="rect">
            <a:avLst/>
          </a:prstGeom>
          <a:noFill/>
          <a:ln w="9525">
            <a:solidFill>
              <a:schemeClr val="bg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0" y="0"/>
            <a:ext cx="9144000" cy="6186488"/>
          </a:xfrm>
          <a:prstGeom prst="rect">
            <a:avLst/>
          </a:prstGeom>
          <a:noFill/>
          <a:ln w="9525">
            <a:noFill/>
            <a:miter lim="800000"/>
            <a:headEnd/>
            <a:tailEnd/>
          </a:ln>
        </p:spPr>
        <p:txBody>
          <a:bodyPr>
            <a:spAutoFit/>
          </a:bodyPr>
          <a:lstStyle/>
          <a:p>
            <a:pPr algn="l"/>
            <a:r>
              <a:rPr lang="en-US" sz="3600"/>
              <a:t>Step#  Residual    Condition(J)  LineS Step#</a:t>
            </a:r>
          </a:p>
          <a:p>
            <a:pPr algn="l"/>
            <a:r>
              <a:rPr lang="en-US" sz="3600"/>
              <a:t>-----------------------------------------------</a:t>
            </a:r>
          </a:p>
          <a:p>
            <a:pPr algn="l"/>
            <a:r>
              <a:rPr lang="en-US" sz="3600"/>
              <a:t>0    	0.012172379   	           0             	 0</a:t>
            </a:r>
          </a:p>
          <a:p>
            <a:pPr algn="l"/>
            <a:r>
              <a:rPr lang="en-US" sz="3600"/>
              <a:t>1 	2.6278264e-005	      581.54652   	 0</a:t>
            </a:r>
          </a:p>
          <a:p>
            <a:pPr algn="l"/>
            <a:r>
              <a:rPr lang="en-US" sz="3600"/>
              <a:t>2  	2.457409e-006  	    1666.5993         0</a:t>
            </a:r>
          </a:p>
          <a:p>
            <a:pPr algn="l"/>
            <a:r>
              <a:rPr lang="en-US" sz="3600"/>
              <a:t>3 	1.2784515e-011	    1636.3268         0</a:t>
            </a:r>
          </a:p>
          <a:p>
            <a:pPr algn="l"/>
            <a:r>
              <a:rPr lang="en-US" sz="3600" b="1"/>
              <a:t>Total Steps:  3</a:t>
            </a:r>
          </a:p>
          <a:p>
            <a:pPr algn="l"/>
            <a:r>
              <a:rPr lang="en-US" sz="3600"/>
              <a:t>-----Final Condition Properties---------</a:t>
            </a:r>
          </a:p>
          <a:p>
            <a:pPr algn="l"/>
            <a:r>
              <a:rPr lang="en-US" sz="3600"/>
              <a:t>Max:  0.7773</a:t>
            </a:r>
          </a:p>
          <a:p>
            <a:pPr algn="l"/>
            <a:r>
              <a:rPr lang="en-US" sz="3600"/>
              <a:t>CM:   6.703</a:t>
            </a:r>
          </a:p>
          <a:p>
            <a:pPr algn="l"/>
            <a:r>
              <a:rPr lang="en-US" sz="3600"/>
              <a:t>Mass: 2.1191</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48000"/>
            <a:ext cx="8001000" cy="731837"/>
          </a:xfrm>
        </p:spPr>
        <p:txBody>
          <a:bodyPr>
            <a:noAutofit/>
          </a:bodyPr>
          <a:lstStyle/>
          <a:p>
            <a:pPr>
              <a:defRPr/>
            </a:pPr>
            <a:r>
              <a:rPr lang="en-US" sz="8000" b="0" dirty="0" smtClean="0">
                <a:ln>
                  <a:noFill/>
                </a:ln>
                <a:solidFill>
                  <a:schemeClr val="tx1"/>
                </a:solidFill>
                <a:effectLst/>
              </a:rPr>
              <a:t>Newton’s Method</a:t>
            </a:r>
            <a:br>
              <a:rPr lang="en-US" sz="8000" b="0" dirty="0" smtClean="0">
                <a:ln>
                  <a:noFill/>
                </a:ln>
                <a:solidFill>
                  <a:schemeClr val="tx1"/>
                </a:solidFill>
                <a:effectLst/>
              </a:rPr>
            </a:br>
            <a:r>
              <a:rPr lang="en-US" sz="8000" b="0" dirty="0" smtClean="0">
                <a:ln>
                  <a:noFill/>
                </a:ln>
                <a:solidFill>
                  <a:schemeClr val="tx1"/>
                </a:solidFill>
                <a:effectLst/>
              </a:rPr>
              <a:t>RESULTS</a:t>
            </a:r>
            <a:endParaRPr lang="en-US" sz="8000" b="0" dirty="0">
              <a:ln>
                <a:noFill/>
              </a:ln>
              <a:solidFill>
                <a:schemeClr val="tx1"/>
              </a:solidFill>
              <a:effectLst/>
            </a:endParaRPr>
          </a:p>
        </p:txBody>
      </p:sp>
      <p:pic>
        <p:nvPicPr>
          <p:cNvPr id="28675" name="Picture 2" descr="Init1SECH.jpg"/>
          <p:cNvPicPr preferRelativeResize="0">
            <a:picLocks/>
          </p:cNvPicPr>
          <p:nvPr/>
        </p:nvPicPr>
        <p:blipFill>
          <a:blip r:embed="rId3">
            <a:lum contrast="-40000"/>
          </a:blip>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28676" name="Picture 3" descr="Init2VA.jpg"/>
          <p:cNvPicPr preferRelativeResize="0">
            <a:picLocks/>
          </p:cNvPicPr>
          <p:nvPr/>
        </p:nvPicPr>
        <p:blipFill>
          <a:blip r:embed="rId4"/>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28677" name="Picture 4" descr="Init3EXP.jpg"/>
          <p:cNvPicPr preferRelativeResize="0">
            <a:picLocks/>
          </p:cNvPicPr>
          <p:nvPr/>
        </p:nvPicPr>
        <p:blipFill>
          <a:blip r:embed="rId5">
            <a:lum contrast="-40000"/>
          </a:blip>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28678" name="Picture 5" descr="Init4WACKO.jpg"/>
          <p:cNvPicPr preferRelativeResize="0">
            <a:picLocks/>
          </p:cNvPicPr>
          <p:nvPr/>
        </p:nvPicPr>
        <p:blipFill>
          <a:blip r:embed="rId6">
            <a:lum contrast="-40000"/>
          </a:blip>
          <a:srcRect/>
          <a:stretch>
            <a:fillRect/>
          </a:stretch>
        </p:blipFill>
        <p:spPr bwMode="auto">
          <a:xfrm>
            <a:off x="4572000" y="3429000"/>
            <a:ext cx="4572000" cy="3429000"/>
          </a:xfrm>
          <a:prstGeom prst="rect">
            <a:avLst/>
          </a:prstGeom>
          <a:noFill/>
          <a:ln w="9525">
            <a:solidFill>
              <a:schemeClr val="bg1"/>
            </a:solidFill>
            <a:miter lim="800000"/>
            <a:headEnd/>
            <a:tailEnd/>
          </a:ln>
        </p:spPr>
      </p:pic>
      <p:pic>
        <p:nvPicPr>
          <p:cNvPr id="28679" name="Picture 7" descr="Init1SECH.jpg"/>
          <p:cNvPicPr preferRelativeResize="0">
            <a:picLocks/>
          </p:cNvPicPr>
          <p:nvPr/>
        </p:nvPicPr>
        <p:blipFill>
          <a:blip r:embed="rId3"/>
          <a:srcRect/>
          <a:stretch>
            <a:fillRect/>
          </a:stretch>
        </p:blipFill>
        <p:spPr bwMode="auto">
          <a:xfrm>
            <a:off x="20269200" y="13106400"/>
            <a:ext cx="5715000" cy="5029200"/>
          </a:xfrm>
          <a:prstGeom prst="rect">
            <a:avLst/>
          </a:prstGeom>
          <a:noFill/>
          <a:ln w="9525">
            <a:solidFill>
              <a:schemeClr val="bg1"/>
            </a:solidFill>
            <a:miter lim="800000"/>
            <a:headEnd/>
            <a:tailEnd/>
          </a:ln>
        </p:spPr>
      </p:pic>
      <p:pic>
        <p:nvPicPr>
          <p:cNvPr id="15" name="Picture 14" descr="ALG3_I2_final.jpg"/>
          <p:cNvPicPr>
            <a:picLocks noChangeAspect="1"/>
          </p:cNvPicPr>
          <p:nvPr/>
        </p:nvPicPr>
        <p:blipFill>
          <a:blip r:embed="rId7"/>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16" name="Picture 15" descr="ALG3_I2_path.jpg"/>
          <p:cNvPicPr>
            <a:picLocks noChangeAspect="1"/>
          </p:cNvPicPr>
          <p:nvPr/>
        </p:nvPicPr>
        <p:blipFill>
          <a:blip r:embed="rId8"/>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17" name="Picture 16" descr="ALG3_I2_residuals.jpg"/>
          <p:cNvPicPr>
            <a:picLocks noChangeAspect="1"/>
          </p:cNvPicPr>
          <p:nvPr/>
        </p:nvPicPr>
        <p:blipFill>
          <a:blip r:embed="rId9"/>
          <a:srcRect/>
          <a:stretch>
            <a:fillRect/>
          </a:stretch>
        </p:blipFill>
        <p:spPr bwMode="auto">
          <a:xfrm>
            <a:off x="4572000" y="3429000"/>
            <a:ext cx="4572000" cy="3429000"/>
          </a:xfrm>
          <a:prstGeom prst="rect">
            <a:avLst/>
          </a:prstGeom>
          <a:noFill/>
          <a:ln w="9525">
            <a:solidFill>
              <a:schemeClr val="bg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2286000" y="-158938913"/>
            <a:ext cx="4572000" cy="72604313"/>
          </a:xfrm>
          <a:prstGeom prst="rect">
            <a:avLst/>
          </a:prstGeom>
          <a:noFill/>
          <a:ln w="9525">
            <a:noFill/>
            <a:miter lim="800000"/>
            <a:headEnd/>
            <a:tailEnd/>
          </a:ln>
        </p:spPr>
        <p:txBody>
          <a:bodyPr>
            <a:spAutoFit/>
          </a:bodyPr>
          <a:lstStyle/>
          <a:p>
            <a:pPr algn="l"/>
            <a:r>
              <a:rPr lang="en-US" sz="800"/>
              <a:t>Step#     Residual    Condition(J)  LineS Step#</a:t>
            </a:r>
          </a:p>
          <a:p>
            <a:pPr algn="l"/>
            <a:r>
              <a:rPr lang="en-US" sz="800"/>
              <a:t>-----------------------------------------------</a:t>
            </a:r>
          </a:p>
          <a:p>
            <a:pPr algn="l"/>
            <a:r>
              <a:rPr lang="en-US" sz="800"/>
              <a:t>  0       5.22619790250016                      0                      0</a:t>
            </a:r>
          </a:p>
          <a:p>
            <a:pPr algn="l"/>
            <a:r>
              <a:rPr lang="en-US" sz="800"/>
              <a:t>  1       2.99172499545966      796.1501495784778                      0</a:t>
            </a:r>
          </a:p>
          <a:p>
            <a:pPr algn="l"/>
            <a:r>
              <a:rPr lang="en-US" sz="800"/>
              <a:t>  2     0.2978772031907325      188.2274046101671                      0</a:t>
            </a:r>
          </a:p>
          <a:p>
            <a:pPr algn="l"/>
            <a:r>
              <a:rPr lang="en-US" sz="800"/>
              <a:t>  3      0.121676259118867      193.4295862948274                      0</a:t>
            </a:r>
          </a:p>
          <a:p>
            <a:pPr algn="l"/>
            <a:r>
              <a:rPr lang="en-US" sz="800"/>
              <a:t>  4     0.1005959422940175       234.955148989153                      2</a:t>
            </a:r>
          </a:p>
          <a:p>
            <a:pPr algn="l"/>
            <a:r>
              <a:rPr lang="en-US" sz="800"/>
              <a:t>  5    0.08687872157450557      267.4620841571193                      2</a:t>
            </a:r>
          </a:p>
          <a:p>
            <a:pPr algn="l"/>
            <a:r>
              <a:rPr lang="en-US" sz="800"/>
              <a:t>  6    0.07974408773822915      321.8440660508367                      2</a:t>
            </a:r>
          </a:p>
          <a:p>
            <a:pPr algn="l"/>
            <a:r>
              <a:rPr lang="en-US" sz="800"/>
              <a:t>  7    0.07491429050555119      428.6113179685262                      3</a:t>
            </a:r>
          </a:p>
          <a:p>
            <a:pPr algn="l"/>
            <a:r>
              <a:rPr lang="en-US" sz="800"/>
              <a:t>  8    0.07106872164845381      497.9722580425154                      3</a:t>
            </a:r>
          </a:p>
          <a:p>
            <a:pPr algn="l"/>
            <a:r>
              <a:rPr lang="en-US" sz="800"/>
              <a:t>  9    0.06862693746478102      612.1102540886681                      3</a:t>
            </a:r>
          </a:p>
          <a:p>
            <a:pPr algn="l"/>
            <a:r>
              <a:rPr lang="en-US" sz="800"/>
              <a:t> 10    0.06711106953269443       847.611825844868                      4</a:t>
            </a:r>
          </a:p>
          <a:p>
            <a:pPr algn="l"/>
            <a:r>
              <a:rPr lang="en-US" sz="800"/>
              <a:t> 11      0.065996248861456      1034.459947609872                      4</a:t>
            </a:r>
          </a:p>
          <a:p>
            <a:pPr algn="l"/>
            <a:r>
              <a:rPr lang="en-US" sz="800"/>
              <a:t> 12    0.06581495261181448       1411.76161855796                      4</a:t>
            </a:r>
          </a:p>
          <a:p>
            <a:pPr algn="l"/>
            <a:r>
              <a:rPr lang="en-US" sz="800"/>
              <a:t> 13    0.06562826125829732      2803.091990897801                      6</a:t>
            </a:r>
          </a:p>
          <a:p>
            <a:pPr algn="l"/>
            <a:r>
              <a:rPr lang="en-US" sz="800"/>
              <a:t> 14    0.06554135900581039      3736.501386657929                      6</a:t>
            </a:r>
          </a:p>
          <a:p>
            <a:pPr algn="l"/>
            <a:r>
              <a:rPr lang="en-US" sz="800"/>
              <a:t> 15    0.06552128867571345        6729.8057402667                      7</a:t>
            </a:r>
          </a:p>
          <a:p>
            <a:pPr algn="l"/>
            <a:r>
              <a:rPr lang="en-US" sz="800"/>
              <a:t> 16     0.0655129632230856      14204.69222218501                      9</a:t>
            </a:r>
          </a:p>
          <a:p>
            <a:pPr algn="l"/>
            <a:r>
              <a:rPr lang="en-US" sz="800"/>
              <a:t> 17    0.06550925233130567      20718.99397651843                     10</a:t>
            </a:r>
          </a:p>
          <a:p>
            <a:pPr algn="l"/>
            <a:r>
              <a:rPr lang="en-US" sz="800"/>
              <a:t> 18    0.06550721714869769      27467.46339901692                     10</a:t>
            </a:r>
          </a:p>
          <a:p>
            <a:pPr algn="l"/>
            <a:r>
              <a:rPr lang="en-US" sz="800"/>
              <a:t> 19     0.0655066596367877      48361.52593889406                     11</a:t>
            </a:r>
          </a:p>
          <a:p>
            <a:pPr algn="l"/>
            <a:r>
              <a:rPr lang="en-US" sz="800"/>
              <a:t> 20    0.06550647886689419      95257.28850608041                     13</a:t>
            </a:r>
          </a:p>
          <a:p>
            <a:pPr algn="l"/>
            <a:r>
              <a:rPr lang="en-US" sz="800"/>
              <a:t> 21    0.06550639215199962      128415.6653110048                     13</a:t>
            </a:r>
          </a:p>
          <a:p>
            <a:pPr algn="l"/>
            <a:r>
              <a:rPr lang="en-US" sz="800"/>
              <a:t> 22    0.06550638369436701      241986.8737725746                     14</a:t>
            </a:r>
          </a:p>
          <a:p>
            <a:pPr algn="l"/>
            <a:r>
              <a:rPr lang="en-US" sz="800"/>
              <a:t> 23    0.06550638122591251      625292.7838271492                     16</a:t>
            </a:r>
          </a:p>
          <a:p>
            <a:pPr algn="l"/>
            <a:r>
              <a:rPr lang="en-US" sz="800"/>
              <a:t> 24    0.06550638035941669      1401382.322955673                     18</a:t>
            </a:r>
          </a:p>
          <a:p>
            <a:pPr algn="l"/>
            <a:r>
              <a:rPr lang="en-US" sz="800"/>
              <a:t> 25    0.06550638001821033      2247324.695204415                     19</a:t>
            </a:r>
          </a:p>
          <a:p>
            <a:pPr algn="l"/>
            <a:r>
              <a:rPr lang="en-US" sz="800"/>
              <a:t> 26    0.06550637987639803      3490266.986615733                     20</a:t>
            </a:r>
          </a:p>
          <a:p>
            <a:pPr algn="l"/>
            <a:r>
              <a:rPr lang="en-US" sz="800"/>
              <a:t> 27    0.06550637981414602      5102687.524891628                     21</a:t>
            </a:r>
          </a:p>
          <a:p>
            <a:pPr algn="l"/>
            <a:r>
              <a:rPr lang="en-US" sz="800"/>
              <a:t> 28     0.0655063797804704       6789674.05596276                     21</a:t>
            </a:r>
          </a:p>
          <a:p>
            <a:pPr algn="l"/>
            <a:r>
              <a:rPr lang="en-US" sz="800"/>
              <a:t> 29    0.06550637977225322      12122479.74547861                     22</a:t>
            </a:r>
          </a:p>
          <a:p>
            <a:pPr algn="l"/>
            <a:r>
              <a:rPr lang="en-US" sz="800"/>
              <a:t> 30    0.06550637976952121      25040524.23194617                     24</a:t>
            </a:r>
          </a:p>
          <a:p>
            <a:pPr algn="l"/>
            <a:r>
              <a:rPr lang="en-US" sz="800"/>
              <a:t> 31    0.06550637976906613      35664902.63737655                     24</a:t>
            </a:r>
          </a:p>
          <a:p>
            <a:pPr algn="l"/>
            <a:r>
              <a:rPr lang="en-US" sz="800"/>
              <a:t> 32    0.06550637976892211      90134894.88678479                     26</a:t>
            </a:r>
          </a:p>
          <a:p>
            <a:pPr algn="l"/>
            <a:r>
              <a:rPr lang="en-US" sz="800"/>
              <a:t> 33    0.06550637976887372      188708949.7157354                     28</a:t>
            </a:r>
          </a:p>
          <a:p>
            <a:pPr algn="l"/>
            <a:r>
              <a:rPr lang="en-US" sz="800"/>
              <a:t> 34    0.06550637976887171      273439532.7386097                     28</a:t>
            </a:r>
          </a:p>
          <a:p>
            <a:pPr algn="l"/>
            <a:r>
              <a:rPr lang="en-US" sz="800"/>
              <a:t> 35    0.06550637976886901      782636725.9953386                     31</a:t>
            </a:r>
          </a:p>
          <a:p>
            <a:pPr algn="l"/>
            <a:r>
              <a:rPr lang="en-US" sz="800"/>
              <a:t> 36    0.06550637976886782      1065229581.033463                     31</a:t>
            </a:r>
          </a:p>
          <a:p>
            <a:pPr algn="l"/>
            <a:r>
              <a:rPr lang="en-US" sz="800"/>
              <a:t> 37     0.0655063797688674      2095644194.106355                     33</a:t>
            </a:r>
          </a:p>
          <a:p>
            <a:pPr algn="l"/>
            <a:r>
              <a:rPr lang="en-US" sz="800"/>
              <a:t> 38    0.06550637976886721      2821640165.693458                     33</a:t>
            </a:r>
          </a:p>
          <a:p>
            <a:pPr algn="l"/>
            <a:r>
              <a:rPr lang="en-US" sz="800"/>
              <a:t> 39  2.41852753294327e+035      5296597944.269397                     37</a:t>
            </a:r>
          </a:p>
          <a:p>
            <a:pPr algn="l"/>
            <a:r>
              <a:rPr lang="en-US" sz="800"/>
              <a:t> 40 2.123267093355255e+034       2350681510.08705                      0</a:t>
            </a:r>
          </a:p>
          <a:p>
            <a:pPr algn="l"/>
            <a:r>
              <a:rPr lang="en-US" sz="800"/>
              <a:t> 41 1.864048304472526e+033      2415050359.328377                      0</a:t>
            </a:r>
          </a:p>
          <a:p>
            <a:pPr algn="l"/>
            <a:r>
              <a:rPr lang="en-US" sz="800"/>
              <a:t> 42 1.636481843048948e+032       2574697045.34308                      0</a:t>
            </a:r>
          </a:p>
          <a:p>
            <a:pPr algn="l"/>
            <a:r>
              <a:rPr lang="en-US" sz="800"/>
              <a:t> 43 1.436694815887062e+031      3032100613.421751                      0</a:t>
            </a:r>
          </a:p>
          <a:p>
            <a:pPr algn="l"/>
            <a:r>
              <a:rPr lang="en-US" sz="800"/>
              <a:t> 44 1.261299061389705e+030      5159021805.577951                      0</a:t>
            </a:r>
          </a:p>
          <a:p>
            <a:pPr algn="l"/>
            <a:r>
              <a:rPr lang="en-US" sz="800"/>
              <a:t> 45    1.107316085277e+029       7555153386.12928                      0</a:t>
            </a:r>
          </a:p>
          <a:p>
            <a:pPr algn="l"/>
            <a:r>
              <a:rPr lang="en-US" sz="800"/>
              <a:t> 46 9.721284060233651e+027      1357444564.947803                      0</a:t>
            </a:r>
          </a:p>
          <a:p>
            <a:pPr algn="l"/>
            <a:r>
              <a:rPr lang="en-US" sz="800"/>
              <a:t> 47 8.534453075844886e+026       1700912821.72808                      0</a:t>
            </a:r>
          </a:p>
          <a:p>
            <a:pPr algn="l"/>
            <a:r>
              <a:rPr lang="en-US" sz="800"/>
              <a:t> 48 7.492528051096386e+025       1654987614.29678                      0</a:t>
            </a:r>
          </a:p>
          <a:p>
            <a:pPr algn="l"/>
            <a:r>
              <a:rPr lang="en-US" sz="800"/>
              <a:t> 49 6.577805718528009e+024      508862986.5275876                      0</a:t>
            </a:r>
          </a:p>
          <a:p>
            <a:pPr algn="l"/>
            <a:r>
              <a:rPr lang="en-US" sz="800"/>
              <a:t> 50 5.774752203113712e+023      750618370.5059575                      0</a:t>
            </a:r>
          </a:p>
          <a:p>
            <a:pPr algn="l"/>
            <a:r>
              <a:rPr lang="en-US" sz="800"/>
              <a:t> 51 5.069742038459127e+022      144662675.3573148                      0</a:t>
            </a:r>
          </a:p>
          <a:p>
            <a:pPr algn="l"/>
            <a:r>
              <a:rPr lang="en-US" sz="800"/>
              <a:t> 52 4.450802742872199e+021      114946721.7319112                      0</a:t>
            </a:r>
          </a:p>
          <a:p>
            <a:pPr algn="l"/>
            <a:r>
              <a:rPr lang="en-US" sz="800"/>
              <a:t> 53 3.907425705065841e+020       71341866.8656794                      0</a:t>
            </a:r>
          </a:p>
          <a:p>
            <a:pPr algn="l"/>
            <a:r>
              <a:rPr lang="en-US" sz="800"/>
              <a:t> 54 3.430386702182356e+019      35407870.14173843                      0</a:t>
            </a:r>
          </a:p>
          <a:p>
            <a:pPr algn="l"/>
            <a:r>
              <a:rPr lang="en-US" sz="800"/>
              <a:t> 55 3.011586430368145e+018      15971150.13743023                      0</a:t>
            </a:r>
          </a:p>
          <a:p>
            <a:pPr algn="l"/>
            <a:r>
              <a:rPr lang="en-US" sz="800"/>
              <a:t> 56 2.643914317913149e+017      8163950.669641024                      0</a:t>
            </a:r>
          </a:p>
          <a:p>
            <a:pPr algn="l"/>
            <a:r>
              <a:rPr lang="en-US" sz="800"/>
              <a:t> 57 2.321127098358782e+016      7313731.515172502                      0</a:t>
            </a:r>
          </a:p>
          <a:p>
            <a:pPr algn="l"/>
            <a:r>
              <a:rPr lang="en-US" sz="800"/>
              <a:t> 58       2037742596931657      15640284.92900898                      0</a:t>
            </a:r>
          </a:p>
          <a:p>
            <a:pPr algn="l"/>
            <a:r>
              <a:rPr lang="en-US" sz="800"/>
              <a:t> 59        178894575641067      4018644.952920731                      0</a:t>
            </a:r>
          </a:p>
          <a:p>
            <a:pPr algn="l"/>
            <a:r>
              <a:rPr lang="en-US" sz="800"/>
              <a:t> 60      15705048694127.09       871854.714123138                      0</a:t>
            </a:r>
          </a:p>
          <a:p>
            <a:pPr algn="l"/>
            <a:r>
              <a:rPr lang="en-US" sz="800"/>
              <a:t> 61      1378695930828.287      295113.1063710848                      0</a:t>
            </a:r>
          </a:p>
          <a:p>
            <a:pPr algn="l"/>
            <a:r>
              <a:rPr lang="en-US" sz="800"/>
              <a:t> 62      121023216028.1864      115784.7060231293                      0</a:t>
            </a:r>
          </a:p>
          <a:p>
            <a:pPr algn="l"/>
            <a:r>
              <a:rPr lang="en-US" sz="800"/>
              <a:t> 63      10621938642.14883      48640.67899451577                      0</a:t>
            </a:r>
          </a:p>
          <a:p>
            <a:pPr algn="l"/>
            <a:r>
              <a:rPr lang="en-US" sz="800"/>
              <a:t> 64      931951572.1133772      21162.27276742202                      0</a:t>
            </a:r>
          </a:p>
          <a:p>
            <a:pPr algn="l"/>
            <a:r>
              <a:rPr lang="en-US" sz="800"/>
              <a:t> 65      81707282.43633595      9376.541098381995                      0</a:t>
            </a:r>
          </a:p>
          <a:p>
            <a:pPr algn="l"/>
            <a:r>
              <a:rPr lang="en-US" sz="800"/>
              <a:t> 66      7152197.618795228      4188.447391680831                      0</a:t>
            </a:r>
          </a:p>
          <a:p>
            <a:pPr algn="l"/>
            <a:r>
              <a:rPr lang="en-US" sz="800"/>
              <a:t> 67      624344.2639388514      1871.520352220159                      0</a:t>
            </a:r>
          </a:p>
          <a:p>
            <a:pPr algn="l"/>
            <a:r>
              <a:rPr lang="en-US" sz="800"/>
              <a:t> 68      54960.64332101621      829.9528306055205                      0</a:t>
            </a:r>
          </a:p>
          <a:p>
            <a:pPr algn="l"/>
            <a:r>
              <a:rPr lang="en-US" sz="800"/>
              <a:t> 69      5181.732932527627      362.4949451300412                      0</a:t>
            </a:r>
          </a:p>
          <a:p>
            <a:pPr algn="l"/>
            <a:r>
              <a:rPr lang="en-US" sz="800"/>
              <a:t> 70      4868.081510597262      187.5859667001323                      1</a:t>
            </a:r>
          </a:p>
          <a:p>
            <a:pPr algn="l"/>
            <a:r>
              <a:rPr lang="en-US" sz="800"/>
              <a:t> 71      4174.194751329364      271.6158498123066                      2</a:t>
            </a:r>
          </a:p>
          <a:p>
            <a:pPr algn="l"/>
            <a:r>
              <a:rPr lang="en-US" sz="800"/>
              <a:t> 72       4162.12504235681      268.9255167016276                      5</a:t>
            </a:r>
          </a:p>
          <a:p>
            <a:pPr algn="l"/>
            <a:r>
              <a:rPr lang="en-US" sz="800"/>
              <a:t> 73      3383.508432344283      281.5786917387902                      2</a:t>
            </a:r>
          </a:p>
          <a:p>
            <a:pPr algn="l"/>
            <a:r>
              <a:rPr lang="en-US" sz="800"/>
              <a:t> 74       2196.95579263281      350.7216965104647                      1</a:t>
            </a:r>
          </a:p>
          <a:p>
            <a:pPr algn="l"/>
            <a:r>
              <a:rPr lang="en-US" sz="800"/>
              <a:t> 75       1357.36145433394      176.0760126848518                      1</a:t>
            </a:r>
          </a:p>
          <a:p>
            <a:pPr algn="l"/>
            <a:r>
              <a:rPr lang="en-US" sz="800"/>
              <a:t> 76      1269.245631524232      243.8892671055153                      3</a:t>
            </a:r>
          </a:p>
          <a:p>
            <a:pPr algn="l"/>
            <a:r>
              <a:rPr lang="en-US" sz="800"/>
              <a:t> 77      1203.042639480916      363.1392987383143                      3</a:t>
            </a:r>
          </a:p>
          <a:p>
            <a:pPr algn="l"/>
            <a:r>
              <a:rPr lang="en-US" sz="800"/>
              <a:t> 78      1178.391652038553      1518.976272794253                      4</a:t>
            </a:r>
          </a:p>
          <a:p>
            <a:pPr algn="l"/>
            <a:r>
              <a:rPr lang="en-US" sz="800"/>
              <a:t> 79      1177.053227841215       631.484019265671                      7</a:t>
            </a:r>
          </a:p>
          <a:p>
            <a:pPr algn="l"/>
            <a:r>
              <a:rPr lang="en-US" sz="800"/>
              <a:t> 80      1176.436768735896      639.8469719065046                      7</a:t>
            </a:r>
          </a:p>
          <a:p>
            <a:pPr algn="l"/>
            <a:r>
              <a:rPr lang="en-US" sz="800"/>
              <a:t> 81      1172.868071278896      656.3546314060421                      6</a:t>
            </a:r>
          </a:p>
          <a:p>
            <a:pPr algn="l"/>
            <a:r>
              <a:rPr lang="en-US" sz="800"/>
              <a:t> 82      1171.003361760924      687.1096669942967                      6</a:t>
            </a:r>
          </a:p>
          <a:p>
            <a:pPr algn="l"/>
            <a:r>
              <a:rPr lang="en-US" sz="800"/>
              <a:t> 83      1162.372057706452      743.6844015181367                      5</a:t>
            </a:r>
          </a:p>
          <a:p>
            <a:pPr algn="l"/>
            <a:r>
              <a:rPr lang="en-US" sz="800"/>
              <a:t> 84      1154.130894275639      884.1905248808765                      5</a:t>
            </a:r>
          </a:p>
          <a:p>
            <a:pPr algn="l"/>
            <a:r>
              <a:rPr lang="en-US" sz="800"/>
              <a:t> 85      1146.034075790912      1237.395338822583                      5</a:t>
            </a:r>
          </a:p>
          <a:p>
            <a:pPr algn="l"/>
            <a:r>
              <a:rPr lang="en-US" sz="800"/>
              <a:t> 86      1136.693847467888       1766.11418894458                      5</a:t>
            </a:r>
          </a:p>
          <a:p>
            <a:pPr algn="l"/>
            <a:r>
              <a:rPr lang="en-US" sz="800"/>
              <a:t> 87      1134.253081566314      20046.55779824767                      5</a:t>
            </a:r>
          </a:p>
          <a:p>
            <a:pPr algn="l"/>
            <a:r>
              <a:rPr lang="en-US" sz="800"/>
              <a:t> 88      1111.303060357539      880.8188065988771                      4</a:t>
            </a:r>
          </a:p>
          <a:p>
            <a:pPr algn="l"/>
            <a:r>
              <a:rPr lang="en-US" sz="800"/>
              <a:t> 89      1107.251277275431      1495.960160624602                      5</a:t>
            </a:r>
          </a:p>
          <a:p>
            <a:pPr algn="l"/>
            <a:r>
              <a:rPr lang="en-US" sz="800"/>
              <a:t> 90      1089.580886566617      1335.735447537503                      4</a:t>
            </a:r>
          </a:p>
          <a:p>
            <a:pPr algn="l"/>
            <a:r>
              <a:rPr lang="en-US" sz="800"/>
              <a:t> 91      1070.078292052152      1689.170321038267                      4</a:t>
            </a:r>
          </a:p>
          <a:p>
            <a:pPr algn="l"/>
            <a:r>
              <a:rPr lang="en-US" sz="800"/>
              <a:t> 92      1054.483459294536      849.3213647065446                      4</a:t>
            </a:r>
          </a:p>
          <a:p>
            <a:pPr algn="l"/>
            <a:r>
              <a:rPr lang="en-US" sz="800"/>
              <a:t> 93       1050.15475484172      620.2858635569784                      4</a:t>
            </a:r>
          </a:p>
          <a:p>
            <a:pPr algn="l"/>
            <a:r>
              <a:rPr lang="en-US" sz="800"/>
              <a:t> 94      1046.233642692743      724.7130052308313                      5</a:t>
            </a:r>
          </a:p>
          <a:p>
            <a:pPr algn="l"/>
            <a:r>
              <a:rPr lang="en-US" sz="800"/>
              <a:t> 95      1037.468686358078      614.4657359364758                      5</a:t>
            </a:r>
          </a:p>
          <a:p>
            <a:pPr algn="l"/>
            <a:r>
              <a:rPr lang="en-US" sz="800"/>
              <a:t> 96      1037.312171131478      738.7152701760838                      9</a:t>
            </a:r>
          </a:p>
          <a:p>
            <a:pPr algn="l"/>
            <a:r>
              <a:rPr lang="en-US" sz="800"/>
              <a:t> 97      1037.307107477934      3787.314872094262                     12</a:t>
            </a:r>
          </a:p>
          <a:p>
            <a:pPr algn="l"/>
            <a:r>
              <a:rPr lang="en-US" sz="800"/>
              <a:t> 98      1037.305862051097      4602.631120600242                     12</a:t>
            </a:r>
          </a:p>
          <a:p>
            <a:pPr algn="l"/>
            <a:r>
              <a:rPr lang="en-US" sz="800"/>
              <a:t> 99      1037.299711334769       2698.51734592954                     11</a:t>
            </a:r>
          </a:p>
          <a:p>
            <a:pPr algn="l"/>
            <a:r>
              <a:rPr lang="en-US" sz="800"/>
              <a:t>100      1037.278265486574      1830.133038647631                     11</a:t>
            </a:r>
          </a:p>
          <a:p>
            <a:pPr algn="l"/>
            <a:r>
              <a:rPr lang="en-US" sz="800"/>
              <a:t>101      1037.277956446841      12008.35931760671                     14</a:t>
            </a:r>
          </a:p>
          <a:p>
            <a:pPr algn="l"/>
            <a:r>
              <a:rPr lang="en-US" sz="800"/>
              <a:t>102      1037.276890666239      8172.662279538649                     14</a:t>
            </a:r>
          </a:p>
          <a:p>
            <a:pPr algn="l"/>
            <a:r>
              <a:rPr lang="en-US" sz="800"/>
              <a:t>103      1037.276876994375      54409.45461179955                     17</a:t>
            </a:r>
          </a:p>
          <a:p>
            <a:pPr algn="l"/>
            <a:r>
              <a:rPr lang="en-US" sz="800"/>
              <a:t>104      1037.276872579542        35623.487042559                     16</a:t>
            </a:r>
          </a:p>
          <a:p>
            <a:pPr algn="l"/>
            <a:r>
              <a:rPr lang="en-US" sz="800"/>
              <a:t>105      1037.276683838642      18309.09335812505                     15</a:t>
            </a:r>
          </a:p>
          <a:p>
            <a:pPr algn="l"/>
            <a:r>
              <a:rPr lang="en-US" sz="800"/>
              <a:t>106      1037.276411061181      16466.65071977822                     15</a:t>
            </a:r>
          </a:p>
          <a:p>
            <a:pPr algn="l"/>
            <a:r>
              <a:rPr lang="en-US" sz="800"/>
              <a:t>107      1037.276273592429      23088.69748156843                     16</a:t>
            </a:r>
          </a:p>
          <a:p>
            <a:pPr algn="l"/>
            <a:r>
              <a:rPr lang="en-US" sz="800"/>
              <a:t>108      1037.276266293175      98344.40699742368                     19</a:t>
            </a:r>
          </a:p>
          <a:p>
            <a:pPr algn="l"/>
            <a:r>
              <a:rPr lang="en-US" sz="800"/>
              <a:t>109      1037.276266184619      834185.3222695073                     23</a:t>
            </a:r>
          </a:p>
          <a:p>
            <a:pPr algn="l"/>
            <a:r>
              <a:rPr lang="en-US" sz="800"/>
              <a:t>110       1037.27626616956      1765590.345412412                     24</a:t>
            </a:r>
          </a:p>
          <a:p>
            <a:pPr algn="l"/>
            <a:r>
              <a:rPr lang="en-US" sz="800"/>
              <a:t>111      1037.276266122316      1237477.678384102                     24</a:t>
            </a:r>
          </a:p>
          <a:p>
            <a:pPr algn="l"/>
            <a:r>
              <a:rPr lang="en-US" sz="800"/>
              <a:t>112      1037.276266120505      6442504.063284916                     27</a:t>
            </a:r>
          </a:p>
          <a:p>
            <a:pPr algn="l"/>
            <a:r>
              <a:rPr lang="en-US" sz="800"/>
              <a:t>113      1037.276266119833      10583924.32734573                     28</a:t>
            </a:r>
          </a:p>
          <a:p>
            <a:pPr algn="l"/>
            <a:r>
              <a:rPr lang="en-US" sz="800"/>
              <a:t>114      1037.276266119595      17722948.66121294                     29</a:t>
            </a:r>
          </a:p>
          <a:p>
            <a:pPr algn="l"/>
            <a:r>
              <a:rPr lang="en-US" sz="800"/>
              <a:t>115      1037.276266119494      27371479.40220178                     30</a:t>
            </a:r>
          </a:p>
          <a:p>
            <a:pPr algn="l"/>
            <a:r>
              <a:rPr lang="en-US" sz="800"/>
              <a:t>116      1037.276266119487       61429205.9124519                     31</a:t>
            </a:r>
          </a:p>
          <a:p>
            <a:pPr algn="l"/>
            <a:r>
              <a:rPr lang="en-US" sz="800"/>
              <a:t>117      1037.276266119459      36592798.33435185                     30</a:t>
            </a:r>
          </a:p>
          <a:p>
            <a:pPr algn="l"/>
            <a:r>
              <a:rPr lang="en-US" sz="800"/>
              <a:t>118      1037.276266119423       23104014.1449203                     29</a:t>
            </a:r>
          </a:p>
          <a:p>
            <a:pPr algn="l"/>
            <a:r>
              <a:rPr lang="en-US" sz="800"/>
              <a:t>119       1037.27626611911      12836234.47083689                     28</a:t>
            </a:r>
          </a:p>
          <a:p>
            <a:pPr algn="l"/>
            <a:r>
              <a:rPr lang="en-US" sz="800"/>
              <a:t>120      1037.276266118292      9513192.359135455                     28</a:t>
            </a:r>
          </a:p>
          <a:p>
            <a:pPr algn="l"/>
            <a:r>
              <a:rPr lang="en-US" sz="800"/>
              <a:t>121      1037.276266118232      32759749.23772303                     30</a:t>
            </a:r>
          </a:p>
          <a:p>
            <a:pPr algn="l"/>
            <a:r>
              <a:rPr lang="en-US" sz="800"/>
              <a:t>122      1037.276266118153      30592885.19148698                     30</a:t>
            </a:r>
          </a:p>
          <a:p>
            <a:pPr algn="l"/>
            <a:r>
              <a:rPr lang="en-US" sz="800"/>
              <a:t>123      1037.276266118139      37961180.43306238                     30</a:t>
            </a:r>
          </a:p>
          <a:p>
            <a:pPr algn="l"/>
            <a:r>
              <a:rPr lang="en-US" sz="800"/>
              <a:t>124      1037.276266118031      21318565.58251161                     29</a:t>
            </a:r>
          </a:p>
          <a:p>
            <a:pPr algn="l"/>
            <a:r>
              <a:rPr lang="en-US" sz="800"/>
              <a:t>125      1037.276266117721      15404500.72941219                     29</a:t>
            </a:r>
          </a:p>
          <a:p>
            <a:pPr algn="l"/>
            <a:r>
              <a:rPr lang="en-US" sz="800"/>
              <a:t>126      1037.276266117717      62946717.40197368                     31</a:t>
            </a:r>
          </a:p>
          <a:p>
            <a:pPr algn="l"/>
            <a:r>
              <a:rPr lang="en-US" sz="800"/>
              <a:t>127      1037.276266117673      34725434.12617465                     30</a:t>
            </a:r>
          </a:p>
          <a:p>
            <a:pPr algn="l"/>
            <a:r>
              <a:rPr lang="en-US" sz="800"/>
              <a:t>128      1037.276266117564      26171606.34624383                     30</a:t>
            </a:r>
          </a:p>
          <a:p>
            <a:pPr algn="l"/>
            <a:r>
              <a:rPr lang="en-US" sz="800"/>
              <a:t>129      1037.276266117553      81334062.86014412                     32</a:t>
            </a:r>
          </a:p>
          <a:p>
            <a:pPr algn="l"/>
            <a:r>
              <a:rPr lang="en-US" sz="800"/>
              <a:t>130      1037.276266117547      111756757.6021886                     33</a:t>
            </a:r>
          </a:p>
          <a:p>
            <a:pPr algn="l"/>
            <a:r>
              <a:rPr lang="en-US" sz="800"/>
              <a:t>131      1037.276266117547      558491931.7570006                     36</a:t>
            </a:r>
          </a:p>
          <a:p>
            <a:pPr algn="l"/>
            <a:r>
              <a:rPr lang="en-US" sz="800"/>
              <a:t>132 1.746013678388907e+044       1132541107.94158                     37</a:t>
            </a:r>
          </a:p>
          <a:p>
            <a:pPr algn="l"/>
            <a:r>
              <a:rPr lang="en-US" sz="800"/>
              <a:t>133 1.531586015786847e+043      5925241.148070134                      0</a:t>
            </a:r>
          </a:p>
          <a:p>
            <a:pPr algn="l"/>
            <a:r>
              <a:rPr lang="en-US" sz="800"/>
              <a:t>134 1.344632776851145e+042      5925241.106041865                      0</a:t>
            </a:r>
          </a:p>
          <a:p>
            <a:pPr algn="l"/>
            <a:r>
              <a:rPr lang="en-US" sz="800"/>
              <a:t>135 1.180458882689266e+041      5925195.740125396                      0</a:t>
            </a:r>
          </a:p>
          <a:p>
            <a:pPr algn="l"/>
            <a:r>
              <a:rPr lang="en-US" sz="800"/>
              <a:t>136    1.036324814096e+040      5925094.766069761                      0</a:t>
            </a:r>
          </a:p>
          <a:p>
            <a:pPr algn="l"/>
            <a:r>
              <a:rPr lang="en-US" sz="800"/>
              <a:t>137 9.098014798716424e+038      5925041.418855016                      0</a:t>
            </a:r>
          </a:p>
          <a:p>
            <a:pPr algn="l"/>
            <a:r>
              <a:rPr lang="en-US" sz="800"/>
              <a:t>138 7.987406473819562e+037      5925067.463127977                      0</a:t>
            </a:r>
          </a:p>
          <a:p>
            <a:pPr algn="l"/>
            <a:r>
              <a:rPr lang="en-US" sz="800"/>
              <a:t>139 7.012330314377019e+036      5925130.603231482                      0</a:t>
            </a:r>
          </a:p>
          <a:p>
            <a:pPr algn="l"/>
            <a:r>
              <a:rPr lang="en-US" sz="800"/>
              <a:t>140 6.156182004643566e+035      5925154.372364072                      0</a:t>
            </a:r>
          </a:p>
          <a:p>
            <a:pPr algn="l"/>
            <a:r>
              <a:rPr lang="en-US" sz="800"/>
              <a:t>141 5.404587345730327e+034      5925254.195466313                      0</a:t>
            </a:r>
          </a:p>
          <a:p>
            <a:pPr algn="l"/>
            <a:r>
              <a:rPr lang="en-US" sz="800"/>
              <a:t>142 4.744789664623569e+033      5925508.094635041                      0</a:t>
            </a:r>
          </a:p>
          <a:p>
            <a:pPr algn="l"/>
            <a:r>
              <a:rPr lang="en-US" sz="800"/>
              <a:t>143 4.165535095165672e+032      5926069.380142162                      0</a:t>
            </a:r>
          </a:p>
          <a:p>
            <a:pPr algn="l"/>
            <a:r>
              <a:rPr lang="en-US" sz="800"/>
              <a:t>144  3.65700723686924e+031      5927353.374503469                      0</a:t>
            </a:r>
          </a:p>
          <a:p>
            <a:pPr algn="l"/>
            <a:r>
              <a:rPr lang="en-US" sz="800"/>
              <a:t>145   3.2105510393246e+030      5930220.144084572                      0</a:t>
            </a:r>
          </a:p>
          <a:p>
            <a:pPr algn="l"/>
            <a:r>
              <a:rPr lang="en-US" sz="800"/>
              <a:t>146 2.818594852873719e+029      5936666.233150506                      0</a:t>
            </a:r>
          </a:p>
          <a:p>
            <a:pPr algn="l"/>
            <a:r>
              <a:rPr lang="en-US" sz="800"/>
              <a:t>147 2.474490817868448e+028      5951221.866540576                      0</a:t>
            </a:r>
          </a:p>
          <a:p>
            <a:pPr algn="l"/>
            <a:r>
              <a:rPr lang="en-US" sz="800"/>
              <a:t>148 2.172389541672948e+027      5984240.411500079                      0</a:t>
            </a:r>
          </a:p>
          <a:p>
            <a:pPr algn="l"/>
            <a:r>
              <a:rPr lang="en-US" sz="800"/>
              <a:t>149 1.907171421395808e+026      6060003.046924749                      0</a:t>
            </a:r>
          </a:p>
          <a:p>
            <a:pPr algn="l"/>
            <a:r>
              <a:rPr lang="en-US" sz="800"/>
              <a:t>150 1.674335153984668e+025      6238248.774268745                      0</a:t>
            </a:r>
          </a:p>
          <a:p>
            <a:pPr algn="l"/>
            <a:r>
              <a:rPr lang="en-US" sz="800"/>
              <a:t>151 1.469923500202498e+024       6683587.20867717                      0</a:t>
            </a:r>
          </a:p>
          <a:p>
            <a:pPr algn="l"/>
            <a:r>
              <a:rPr lang="en-US" sz="800"/>
              <a:t>152  1.29046750314744e+023      7985849.955056032                      0</a:t>
            </a:r>
          </a:p>
          <a:p>
            <a:pPr algn="l"/>
            <a:r>
              <a:rPr lang="en-US" sz="800"/>
              <a:t>153 1.132920737066722e+022      14601763.83370654                      0</a:t>
            </a:r>
          </a:p>
          <a:p>
            <a:pPr algn="l"/>
            <a:r>
              <a:rPr lang="en-US" sz="800"/>
              <a:t>154 9.946077821953915e+020      14677007.54014151                      0</a:t>
            </a:r>
          </a:p>
          <a:p>
            <a:pPr algn="l"/>
            <a:r>
              <a:rPr lang="en-US" sz="800"/>
              <a:t>155 8.731802044917249e+019      3873221.436622999                      0</a:t>
            </a:r>
          </a:p>
          <a:p>
            <a:pPr algn="l"/>
            <a:r>
              <a:rPr lang="en-US" sz="800"/>
              <a:t>156 7.665763798094164e+018      3360694.724249674                      0</a:t>
            </a:r>
          </a:p>
          <a:p>
            <a:pPr algn="l"/>
            <a:r>
              <a:rPr lang="en-US" sz="800"/>
              <a:t>157 6.729857868395474e+017      2739039.045882446                      0</a:t>
            </a:r>
          </a:p>
          <a:p>
            <a:pPr algn="l"/>
            <a:r>
              <a:rPr lang="en-US" sz="800"/>
              <a:t>158 5.908182367735074e+016      972261.5098905057                      0</a:t>
            </a:r>
          </a:p>
          <a:p>
            <a:pPr algn="l"/>
            <a:r>
              <a:rPr lang="en-US" sz="800"/>
              <a:t>159       5186761954779725      13373837.94205971                      0</a:t>
            </a:r>
          </a:p>
          <a:p>
            <a:pPr algn="l"/>
            <a:r>
              <a:rPr lang="en-US" sz="800"/>
              <a:t>160      455329926332748.9      533687.7866497408                      0</a:t>
            </a:r>
          </a:p>
          <a:p>
            <a:pPr algn="l"/>
            <a:r>
              <a:rPr lang="en-US" sz="800"/>
              <a:t>161      39969418569321.56      213220.8500676313                      0</a:t>
            </a:r>
          </a:p>
          <a:p>
            <a:pPr algn="l"/>
            <a:r>
              <a:rPr lang="en-US" sz="800"/>
              <a:t>162       3508050000746.49      121135.1538202893                      0</a:t>
            </a:r>
          </a:p>
          <a:p>
            <a:pPr algn="l"/>
            <a:r>
              <a:rPr lang="en-US" sz="800"/>
              <a:t>163      307793675636.4505      73718.48550876585                      0</a:t>
            </a:r>
          </a:p>
          <a:p>
            <a:pPr algn="l"/>
            <a:r>
              <a:rPr lang="en-US" sz="800"/>
              <a:t>164      26985226819.04943      67310.91994101806                      0</a:t>
            </a:r>
          </a:p>
          <a:p>
            <a:pPr algn="l"/>
            <a:r>
              <a:rPr lang="en-US" sz="800"/>
              <a:t>165      20491250842.87692      332811.0274779255                      2</a:t>
            </a:r>
          </a:p>
          <a:p>
            <a:pPr algn="l"/>
            <a:r>
              <a:rPr lang="en-US" sz="800"/>
              <a:t>166      1792904750.926274      33186.02708131427                      0</a:t>
            </a:r>
          </a:p>
          <a:p>
            <a:pPr algn="l"/>
            <a:r>
              <a:rPr lang="en-US" sz="800"/>
              <a:t>167      156147121.5539814      19332.82077929368                      0</a:t>
            </a:r>
          </a:p>
          <a:p>
            <a:pPr algn="l"/>
            <a:r>
              <a:rPr lang="en-US" sz="800"/>
              <a:t>168      13456291.70742765      4883.897120222478                      0</a:t>
            </a:r>
          </a:p>
          <a:p>
            <a:pPr algn="l"/>
            <a:r>
              <a:rPr lang="en-US" sz="800"/>
              <a:t>169      3726273.906138486      1265.358971545568                      0</a:t>
            </a:r>
          </a:p>
          <a:p>
            <a:pPr algn="l"/>
            <a:r>
              <a:rPr lang="en-US" sz="800"/>
              <a:t>170      3543520.316348058      2233.112128040183                      0</a:t>
            </a:r>
          </a:p>
          <a:p>
            <a:pPr algn="l"/>
            <a:r>
              <a:rPr lang="en-US" sz="800"/>
              <a:t>171      1655557.535346397      886.8006059012332                      1</a:t>
            </a:r>
          </a:p>
          <a:p>
            <a:pPr algn="l"/>
            <a:r>
              <a:rPr lang="en-US" sz="800"/>
              <a:t>172      1313120.686399185      1293.121371403155                      1</a:t>
            </a:r>
          </a:p>
          <a:p>
            <a:pPr algn="l"/>
            <a:r>
              <a:rPr lang="en-US" sz="800"/>
              <a:t>173      607442.9953078327      342.3826231198019                      1</a:t>
            </a:r>
          </a:p>
          <a:p>
            <a:pPr algn="l"/>
            <a:r>
              <a:rPr lang="en-US" sz="800"/>
              <a:t>174       415021.194603529      329.0743685750902                      1</a:t>
            </a:r>
          </a:p>
          <a:p>
            <a:pPr algn="l"/>
            <a:r>
              <a:rPr lang="en-US" sz="800"/>
              <a:t>175      137208.6643275125      107.5798663947838                      0</a:t>
            </a:r>
          </a:p>
          <a:p>
            <a:pPr algn="l"/>
            <a:r>
              <a:rPr lang="en-US" sz="800"/>
              <a:t>176      108134.4731701288      577.9734385945774                      2</a:t>
            </a:r>
          </a:p>
          <a:p>
            <a:pPr algn="l"/>
            <a:r>
              <a:rPr lang="en-US" sz="800"/>
              <a:t>177       98872.3011853387      306.4782293143903                      3</a:t>
            </a:r>
          </a:p>
          <a:p>
            <a:pPr algn="l"/>
            <a:r>
              <a:rPr lang="en-US" sz="800"/>
              <a:t>178      65015.02580139896      131.1664705396764                      1</a:t>
            </a:r>
          </a:p>
          <a:p>
            <a:pPr algn="l"/>
            <a:r>
              <a:rPr lang="en-US" sz="800"/>
              <a:t>179      33472.44561070238      104.4538878903708                      1</a:t>
            </a:r>
          </a:p>
          <a:p>
            <a:pPr algn="l"/>
            <a:r>
              <a:rPr lang="en-US" sz="800"/>
              <a:t>180      24380.96315657565      82.79909401616561                      1</a:t>
            </a:r>
          </a:p>
          <a:p>
            <a:pPr algn="l"/>
            <a:r>
              <a:rPr lang="en-US" sz="800"/>
              <a:t>181      23698.54813925535      154.2455172017669                      4</a:t>
            </a:r>
          </a:p>
          <a:p>
            <a:pPr algn="l"/>
            <a:r>
              <a:rPr lang="en-US" sz="800"/>
              <a:t>182      11756.49593606208      53.63518572382674                      1</a:t>
            </a:r>
          </a:p>
          <a:p>
            <a:pPr algn="l"/>
            <a:r>
              <a:rPr lang="en-US" sz="800"/>
              <a:t>183      10025.52453574291      54.92691993270651                      2</a:t>
            </a:r>
          </a:p>
          <a:p>
            <a:pPr algn="l"/>
            <a:r>
              <a:rPr lang="en-US" sz="800"/>
              <a:t>184      5848.935255608521      82.19638627517099                      1</a:t>
            </a:r>
          </a:p>
          <a:p>
            <a:pPr algn="l"/>
            <a:r>
              <a:rPr lang="en-US" sz="800"/>
              <a:t>185      5503.651683726702      35.24712196545854                      3</a:t>
            </a:r>
          </a:p>
          <a:p>
            <a:pPr algn="l"/>
            <a:r>
              <a:rPr lang="en-US" sz="800"/>
              <a:t>186        5492.4544772816      168.4972429571291                      6</a:t>
            </a:r>
          </a:p>
          <a:p>
            <a:pPr algn="l"/>
            <a:r>
              <a:rPr lang="en-US" sz="800"/>
              <a:t>187       5376.19276957174      51.05116238888311                      4</a:t>
            </a:r>
          </a:p>
          <a:p>
            <a:pPr algn="l"/>
            <a:r>
              <a:rPr lang="en-US" sz="800"/>
              <a:t>188      5192.511765614889      58.55960091715188                      3</a:t>
            </a:r>
          </a:p>
          <a:p>
            <a:pPr algn="l"/>
            <a:r>
              <a:rPr lang="en-US" sz="800"/>
              <a:t>189      5155.049777421339      184.1364543852297                      5</a:t>
            </a:r>
          </a:p>
          <a:p>
            <a:pPr algn="l"/>
            <a:r>
              <a:rPr lang="en-US" sz="800"/>
              <a:t>190      5149.500193064829      2017.678970927498                      5</a:t>
            </a:r>
          </a:p>
          <a:p>
            <a:pPr algn="l"/>
            <a:r>
              <a:rPr lang="en-US" sz="800"/>
              <a:t>191       5109.13490129699      95.79430570363266                      5</a:t>
            </a:r>
          </a:p>
          <a:p>
            <a:pPr algn="l"/>
            <a:r>
              <a:rPr lang="en-US" sz="800"/>
              <a:t>192       5066.82411533083      477.5140696628469                      5</a:t>
            </a:r>
          </a:p>
          <a:p>
            <a:pPr algn="l"/>
            <a:r>
              <a:rPr lang="en-US" sz="800"/>
              <a:t>193      5050.397596190409      227.2906368480408                      3</a:t>
            </a:r>
          </a:p>
          <a:p>
            <a:pPr algn="l"/>
            <a:r>
              <a:rPr lang="en-US" sz="800"/>
              <a:t>194      4974.697504946408      84.95334690912227                      4</a:t>
            </a:r>
          </a:p>
          <a:p>
            <a:pPr algn="l"/>
            <a:r>
              <a:rPr lang="en-US" sz="800"/>
              <a:t>195      4971.827449234008      106.6189829661271                      4</a:t>
            </a:r>
          </a:p>
          <a:p>
            <a:pPr algn="l"/>
            <a:r>
              <a:rPr lang="en-US" sz="800"/>
              <a:t>196      4969.892911791129      395.6508046845494                      7</a:t>
            </a:r>
          </a:p>
          <a:p>
            <a:pPr algn="l"/>
            <a:r>
              <a:rPr lang="en-US" sz="800"/>
              <a:t>197      4883.066235760445      242.0398137509258                      4</a:t>
            </a:r>
          </a:p>
          <a:p>
            <a:pPr algn="l"/>
            <a:r>
              <a:rPr lang="en-US" sz="800"/>
              <a:t>198       4848.02337971842        190.47147937012                      5</a:t>
            </a:r>
          </a:p>
          <a:p>
            <a:pPr algn="l"/>
            <a:r>
              <a:rPr lang="en-US" sz="800"/>
              <a:t>199      4806.960468239468      300.8345804976617                      4</a:t>
            </a:r>
          </a:p>
          <a:p>
            <a:pPr algn="l"/>
            <a:r>
              <a:rPr lang="en-US" sz="800"/>
              <a:t>200      4794.873796058567      141.3023449661185                      5</a:t>
            </a:r>
          </a:p>
          <a:p>
            <a:pPr algn="l"/>
            <a:r>
              <a:rPr lang="en-US" sz="800"/>
              <a:t>201      4747.883013699204      146.1725638894717                      4</a:t>
            </a:r>
          </a:p>
          <a:p>
            <a:pPr algn="l"/>
            <a:r>
              <a:rPr lang="en-US" sz="800"/>
              <a:t>202      4600.574954879738      1279.214574730761                      3</a:t>
            </a:r>
          </a:p>
          <a:p>
            <a:pPr algn="l"/>
            <a:r>
              <a:rPr lang="en-US" sz="800"/>
              <a:t>203      4591.277988900322      176.2934661248024                      6</a:t>
            </a:r>
          </a:p>
          <a:p>
            <a:pPr algn="l"/>
            <a:r>
              <a:rPr lang="en-US" sz="800"/>
              <a:t>204      4590.560444986137      625.9892134572403                      8</a:t>
            </a:r>
          </a:p>
          <a:p>
            <a:pPr algn="l"/>
            <a:r>
              <a:rPr lang="en-US" sz="800"/>
              <a:t>205      4580.141393385732      171.7669620214612                      6</a:t>
            </a:r>
          </a:p>
          <a:p>
            <a:pPr algn="l"/>
            <a:r>
              <a:rPr lang="en-US" sz="800"/>
              <a:t>206      4580.087435710433      2631.400372661496                     11</a:t>
            </a:r>
          </a:p>
          <a:p>
            <a:pPr algn="l"/>
            <a:r>
              <a:rPr lang="en-US" sz="800"/>
              <a:t>207       4578.15565810071      362.8788842315312                      7</a:t>
            </a:r>
          </a:p>
          <a:p>
            <a:pPr algn="l"/>
            <a:r>
              <a:rPr lang="en-US" sz="800"/>
              <a:t>208      4577.452787271294      1363.880822430667                      9</a:t>
            </a:r>
          </a:p>
          <a:p>
            <a:pPr algn="l"/>
            <a:r>
              <a:rPr lang="en-US" sz="800"/>
              <a:t>209      4576.912698576699      225.0102585083572                      5</a:t>
            </a:r>
          </a:p>
          <a:p>
            <a:pPr algn="l"/>
            <a:r>
              <a:rPr lang="en-US" sz="800"/>
              <a:t>210      4576.572308359605      927.7099432933326                      9</a:t>
            </a:r>
          </a:p>
          <a:p>
            <a:pPr algn="l"/>
            <a:r>
              <a:rPr lang="en-US" sz="800"/>
              <a:t>211       4576.25955281292      1042.492014814181                      9</a:t>
            </a:r>
          </a:p>
          <a:p>
            <a:pPr algn="l"/>
            <a:r>
              <a:rPr lang="en-US" sz="800"/>
              <a:t>212      4569.406467685492      168.1240419916328                      6</a:t>
            </a:r>
          </a:p>
          <a:p>
            <a:pPr algn="l"/>
            <a:r>
              <a:rPr lang="en-US" sz="800"/>
              <a:t>213       4560.84537351668      150.7864338469921                      6</a:t>
            </a:r>
          </a:p>
          <a:p>
            <a:pPr algn="l"/>
            <a:r>
              <a:rPr lang="en-US" sz="800"/>
              <a:t>214      4559.625478620769      552.1119995569143                      8</a:t>
            </a:r>
          </a:p>
          <a:p>
            <a:pPr algn="l"/>
            <a:r>
              <a:rPr lang="en-US" sz="800"/>
              <a:t>215      4550.203435961677      87.99931365070123                      5</a:t>
            </a:r>
          </a:p>
          <a:p>
            <a:pPr algn="l"/>
            <a:r>
              <a:rPr lang="en-US" sz="800"/>
              <a:t>216      4537.338838714156      155.2380397827195                      6</a:t>
            </a:r>
          </a:p>
          <a:p>
            <a:pPr algn="l"/>
            <a:r>
              <a:rPr lang="en-US" sz="800"/>
              <a:t>217      4536.596343029365      411.0808007304059                      7</a:t>
            </a:r>
          </a:p>
          <a:p>
            <a:pPr algn="l"/>
            <a:r>
              <a:rPr lang="en-US" sz="800"/>
              <a:t>218      4534.985073421266      55.60981963711969                      4</a:t>
            </a:r>
          </a:p>
          <a:p>
            <a:pPr algn="l"/>
            <a:r>
              <a:rPr lang="en-US" sz="800"/>
              <a:t>219      4455.976159493494      72.78748373645827                      4</a:t>
            </a:r>
          </a:p>
          <a:p>
            <a:pPr algn="l"/>
            <a:r>
              <a:rPr lang="en-US" sz="800"/>
              <a:t>220      4425.269983100858      69.68867491310775                      4</a:t>
            </a:r>
          </a:p>
          <a:p>
            <a:pPr algn="l"/>
            <a:r>
              <a:rPr lang="en-US" sz="800"/>
              <a:t>221      4414.601921096878      525.5125722350878                      5</a:t>
            </a:r>
          </a:p>
          <a:p>
            <a:pPr algn="l"/>
            <a:r>
              <a:rPr lang="en-US" sz="800"/>
              <a:t>222      4414.520009328905      1497.577282366389                     11</a:t>
            </a:r>
          </a:p>
          <a:p>
            <a:pPr algn="l"/>
            <a:r>
              <a:rPr lang="en-US" sz="800"/>
              <a:t>223      4414.286291030299       912.837636341079                     10</a:t>
            </a:r>
          </a:p>
          <a:p>
            <a:pPr algn="l"/>
            <a:r>
              <a:rPr lang="en-US" sz="800"/>
              <a:t>224      4413.732921696091      600.5815849656123                      9</a:t>
            </a:r>
          </a:p>
          <a:p>
            <a:pPr algn="l"/>
            <a:r>
              <a:rPr lang="en-US" sz="800"/>
              <a:t>225       4413.54938914857      337.6353920858264                      7</a:t>
            </a:r>
          </a:p>
          <a:p>
            <a:pPr algn="l"/>
            <a:r>
              <a:rPr lang="en-US" sz="800"/>
              <a:t>226      4385.325128404445      74.30194352889657                      5</a:t>
            </a:r>
          </a:p>
          <a:p>
            <a:pPr algn="l"/>
            <a:r>
              <a:rPr lang="en-US" sz="800"/>
              <a:t>227      4374.528250590578      134.7803921891545                      6</a:t>
            </a:r>
          </a:p>
          <a:p>
            <a:pPr algn="l"/>
            <a:r>
              <a:rPr lang="en-US" sz="800"/>
              <a:t>228      4369.826529013077      178.5076280799264                      6</a:t>
            </a:r>
          </a:p>
          <a:p>
            <a:pPr algn="l"/>
            <a:r>
              <a:rPr lang="en-US" sz="800"/>
              <a:t>229      4365.574381983692      198.3495989159005                      7</a:t>
            </a:r>
          </a:p>
          <a:p>
            <a:pPr algn="l"/>
            <a:r>
              <a:rPr lang="en-US" sz="800"/>
              <a:t>230      4360.822898135762      180.7919439956925                      7</a:t>
            </a:r>
          </a:p>
          <a:p>
            <a:pPr algn="l"/>
            <a:r>
              <a:rPr lang="en-US" sz="800"/>
              <a:t>231      4360.770389978029      1762.224366856079                     10</a:t>
            </a:r>
          </a:p>
          <a:p>
            <a:pPr algn="l"/>
            <a:r>
              <a:rPr lang="en-US" sz="800"/>
              <a:t>232      4360.541857120395      1162.350906946811                     10</a:t>
            </a:r>
          </a:p>
          <a:p>
            <a:pPr algn="l"/>
            <a:r>
              <a:rPr lang="en-US" sz="800"/>
              <a:t>233      4358.783892520337      320.1827968882396                      8</a:t>
            </a:r>
          </a:p>
          <a:p>
            <a:pPr algn="l"/>
            <a:r>
              <a:rPr lang="en-US" sz="800"/>
              <a:t>234      4358.622023769386      1186.285770484923                     10</a:t>
            </a:r>
          </a:p>
          <a:p>
            <a:pPr algn="l"/>
            <a:r>
              <a:rPr lang="en-US" sz="800"/>
              <a:t>235      4358.519156313439       551.030197927377                      8</a:t>
            </a:r>
          </a:p>
          <a:p>
            <a:pPr algn="l"/>
            <a:r>
              <a:rPr lang="en-US" sz="800"/>
              <a:t>236       4357.86312631508      654.2324445868422                      9</a:t>
            </a:r>
          </a:p>
          <a:p>
            <a:pPr algn="l"/>
            <a:r>
              <a:rPr lang="en-US" sz="800"/>
              <a:t>237      4356.986494531124      306.1504981693179                      7</a:t>
            </a:r>
          </a:p>
          <a:p>
            <a:pPr algn="l"/>
            <a:r>
              <a:rPr lang="en-US" sz="800"/>
              <a:t>238      4356.808154086325      2745.460406269458                     10</a:t>
            </a:r>
          </a:p>
          <a:p>
            <a:pPr algn="l"/>
            <a:r>
              <a:rPr lang="en-US" sz="800"/>
              <a:t>239      4353.393219942991      327.4008707642128                      7</a:t>
            </a:r>
          </a:p>
          <a:p>
            <a:pPr algn="l"/>
            <a:r>
              <a:rPr lang="en-US" sz="800"/>
              <a:t>240      4352.251381624539        330.15111435452                      7</a:t>
            </a:r>
          </a:p>
          <a:p>
            <a:pPr algn="l"/>
            <a:r>
              <a:rPr lang="en-US" sz="800"/>
              <a:t>241      4352.233682274874       8384.46504066196                     12</a:t>
            </a:r>
          </a:p>
          <a:p>
            <a:pPr algn="l"/>
            <a:r>
              <a:rPr lang="en-US" sz="800"/>
              <a:t>242      4350.902486553812      743.2465009573551                      8</a:t>
            </a:r>
          </a:p>
          <a:p>
            <a:pPr algn="l"/>
            <a:r>
              <a:rPr lang="en-US" sz="800"/>
              <a:t>243      4349.649806368123      355.0150225538757                      8</a:t>
            </a:r>
          </a:p>
          <a:p>
            <a:pPr algn="l"/>
            <a:r>
              <a:rPr lang="en-US" sz="800"/>
              <a:t>244      4348.649327381798      457.2378328801399                      8</a:t>
            </a:r>
          </a:p>
          <a:p>
            <a:pPr algn="l"/>
            <a:r>
              <a:rPr lang="en-US" sz="800"/>
              <a:t>245      4347.979358030829      592.1648905193349                      9</a:t>
            </a:r>
          </a:p>
          <a:p>
            <a:pPr algn="l"/>
            <a:r>
              <a:rPr lang="en-US" sz="800"/>
              <a:t>246      4347.932876953312      3742.969506317273                     11</a:t>
            </a:r>
          </a:p>
          <a:p>
            <a:pPr algn="l"/>
            <a:r>
              <a:rPr lang="en-US" sz="800"/>
              <a:t>247      4347.389414189292      689.1418732836796                      9</a:t>
            </a:r>
          </a:p>
          <a:p>
            <a:pPr algn="l"/>
            <a:r>
              <a:rPr lang="en-US" sz="800"/>
              <a:t>248      4347.372209459983      4205.752827426069                     12</a:t>
            </a:r>
          </a:p>
          <a:p>
            <a:pPr algn="l"/>
            <a:r>
              <a:rPr lang="en-US" sz="800"/>
              <a:t>249      4347.134792565134       1530.48337200061                      9</a:t>
            </a:r>
          </a:p>
          <a:p>
            <a:pPr algn="l"/>
            <a:r>
              <a:rPr lang="en-US" sz="800"/>
              <a:t>250      4346.767609423463      553.9985779102011                      8</a:t>
            </a:r>
          </a:p>
          <a:p>
            <a:pPr algn="l"/>
            <a:r>
              <a:rPr lang="en-US" sz="800"/>
              <a:t>251      4346.766559266635      18620.45464613864                     15</a:t>
            </a:r>
          </a:p>
          <a:p>
            <a:pPr algn="l"/>
            <a:r>
              <a:rPr lang="en-US" sz="800"/>
              <a:t>252      4346.738704103441      2876.678349477054                     11</a:t>
            </a:r>
          </a:p>
          <a:p>
            <a:pPr algn="l"/>
            <a:r>
              <a:rPr lang="en-US" sz="800"/>
              <a:t>253      4345.811298218966      432.5946758924536                      8</a:t>
            </a:r>
          </a:p>
          <a:p>
            <a:pPr algn="l"/>
            <a:r>
              <a:rPr lang="en-US" sz="800"/>
              <a:t>254      4344.058181264851      673.6846836354351                      8</a:t>
            </a:r>
          </a:p>
          <a:p>
            <a:pPr algn="l"/>
            <a:r>
              <a:rPr lang="en-US" sz="800"/>
              <a:t>255      4344.031671547873      2914.969018261727                     11</a:t>
            </a:r>
          </a:p>
          <a:p>
            <a:pPr algn="l"/>
            <a:r>
              <a:rPr lang="en-US" sz="800"/>
              <a:t>256      4342.295801374056      324.9735052198794                      8</a:t>
            </a:r>
          </a:p>
          <a:p>
            <a:pPr algn="l"/>
            <a:r>
              <a:rPr lang="en-US" sz="800"/>
              <a:t>257      4342.122078709591      1331.400624243951                     10</a:t>
            </a:r>
          </a:p>
          <a:p>
            <a:pPr algn="l"/>
            <a:r>
              <a:rPr lang="en-US" sz="800"/>
              <a:t>258      4341.526497204648       547.522858698199                      9</a:t>
            </a:r>
          </a:p>
          <a:p>
            <a:pPr algn="l"/>
            <a:r>
              <a:rPr lang="en-US" sz="800"/>
              <a:t>259      4341.370339854429      1149.677358188034                     10</a:t>
            </a:r>
          </a:p>
          <a:p>
            <a:pPr algn="l"/>
            <a:r>
              <a:rPr lang="en-US" sz="800"/>
              <a:t>260      4341.358873066482      5503.505032174969                     13</a:t>
            </a:r>
          </a:p>
          <a:p>
            <a:pPr algn="l"/>
            <a:r>
              <a:rPr lang="en-US" sz="800"/>
              <a:t>261      4341.278501560522      2359.614324339215                     11</a:t>
            </a:r>
          </a:p>
          <a:p>
            <a:pPr algn="l"/>
            <a:r>
              <a:rPr lang="en-US" sz="800"/>
              <a:t>262      4341.254398001849      2367.037328574738                     11</a:t>
            </a:r>
          </a:p>
          <a:p>
            <a:pPr algn="l"/>
            <a:r>
              <a:rPr lang="en-US" sz="800"/>
              <a:t>263      4341.254289601036      43032.73054827828                     15</a:t>
            </a:r>
          </a:p>
          <a:p>
            <a:pPr algn="l"/>
            <a:r>
              <a:rPr lang="en-US" sz="800"/>
              <a:t>264      4341.253274312515      16088.59024313329                     15</a:t>
            </a:r>
          </a:p>
          <a:p>
            <a:pPr algn="l"/>
            <a:r>
              <a:rPr lang="en-US" sz="800"/>
              <a:t>265      4341.244391472268      8758.731420033788                     13</a:t>
            </a:r>
          </a:p>
          <a:p>
            <a:pPr algn="l"/>
            <a:r>
              <a:rPr lang="en-US" sz="800"/>
              <a:t>266      4341.232767109174      8677.740780402966                     13</a:t>
            </a:r>
          </a:p>
          <a:p>
            <a:pPr algn="l"/>
            <a:r>
              <a:rPr lang="en-US" sz="800"/>
              <a:t>267      4341.232462925132      32472.48563035913                     16</a:t>
            </a:r>
          </a:p>
          <a:p>
            <a:pPr algn="l"/>
            <a:r>
              <a:rPr lang="en-US" sz="800"/>
              <a:t>268      4341.222724044375      4411.414280387928                     13</a:t>
            </a:r>
          </a:p>
          <a:p>
            <a:pPr algn="l"/>
            <a:r>
              <a:rPr lang="en-US" sz="800"/>
              <a:t>269      4341.221596458219      12393.95971739816                     15</a:t>
            </a:r>
          </a:p>
          <a:p>
            <a:pPr algn="l"/>
            <a:r>
              <a:rPr lang="en-US" sz="800"/>
              <a:t>270      4341.217612026855      5062.906432895279                     13</a:t>
            </a:r>
          </a:p>
          <a:p>
            <a:pPr algn="l"/>
            <a:r>
              <a:rPr lang="en-US" sz="800"/>
              <a:t>271      4341.217607549553      33590.19240485397                     15</a:t>
            </a:r>
          </a:p>
          <a:p>
            <a:pPr algn="l"/>
            <a:r>
              <a:rPr lang="en-US" sz="800"/>
              <a:t>272       4341.20780752771       3947.49536708754                     12</a:t>
            </a:r>
          </a:p>
          <a:p>
            <a:pPr algn="l"/>
            <a:r>
              <a:rPr lang="en-US" sz="800"/>
              <a:t>273      4341.203940254597       3492.27464666565                     12</a:t>
            </a:r>
          </a:p>
          <a:p>
            <a:pPr algn="l"/>
            <a:r>
              <a:rPr lang="en-US" sz="800"/>
              <a:t>274      4341.203848378496      108687.2180350922                     17</a:t>
            </a:r>
          </a:p>
          <a:p>
            <a:pPr algn="l"/>
            <a:r>
              <a:rPr lang="en-US" sz="800"/>
              <a:t>275      4341.197502711721      8728.745916961723                     13</a:t>
            </a:r>
          </a:p>
          <a:p>
            <a:pPr algn="l"/>
            <a:r>
              <a:rPr lang="en-US" sz="800"/>
              <a:t>276        4341.1617272181      2350.024238471222                     11</a:t>
            </a:r>
          </a:p>
          <a:p>
            <a:pPr algn="l"/>
            <a:r>
              <a:rPr lang="en-US" sz="800"/>
              <a:t>277      4341.073999466738      1538.144217365889                     11</a:t>
            </a:r>
          </a:p>
          <a:p>
            <a:pPr algn="l"/>
            <a:r>
              <a:rPr lang="en-US" sz="800"/>
              <a:t>278      4341.071440783104      15273.17852781538                     14</a:t>
            </a:r>
          </a:p>
          <a:p>
            <a:pPr algn="l"/>
            <a:r>
              <a:rPr lang="en-US" sz="800"/>
              <a:t>279      4341.070211703429      13004.99727634565                     15</a:t>
            </a:r>
          </a:p>
          <a:p>
            <a:pPr algn="l"/>
            <a:r>
              <a:rPr lang="en-US" sz="800"/>
              <a:t>280      4341.068958033457      11687.39353475055                     15</a:t>
            </a:r>
          </a:p>
          <a:p>
            <a:pPr algn="l"/>
            <a:r>
              <a:rPr lang="en-US" sz="800"/>
              <a:t>281       4341.06765375507       10256.4349356778                     14</a:t>
            </a:r>
          </a:p>
          <a:p>
            <a:pPr algn="l"/>
            <a:r>
              <a:rPr lang="en-US" sz="800"/>
              <a:t>282      4341.066029240209      8617.120900635489                     15</a:t>
            </a:r>
          </a:p>
          <a:p>
            <a:pPr algn="l"/>
            <a:r>
              <a:rPr lang="en-US" sz="800"/>
              <a:t>283      4341.065816460559      26101.85877867622                     17</a:t>
            </a:r>
          </a:p>
          <a:p>
            <a:pPr algn="l"/>
            <a:r>
              <a:rPr lang="en-US" sz="800"/>
              <a:t>284      4341.065678610776      53062.36612786224                     17</a:t>
            </a:r>
          </a:p>
          <a:p>
            <a:pPr algn="l"/>
            <a:r>
              <a:rPr lang="en-US" sz="800"/>
              <a:t>285       4341.06558446804      32466.70055164005                     17</a:t>
            </a:r>
          </a:p>
          <a:p>
            <a:pPr algn="l"/>
            <a:r>
              <a:rPr lang="en-US" sz="800"/>
              <a:t>286      4341.065424948632      71754.37847780887                     17</a:t>
            </a:r>
          </a:p>
          <a:p>
            <a:pPr algn="l"/>
            <a:r>
              <a:rPr lang="en-US" sz="800"/>
              <a:t>287      4341.065354015244      40977.16819282157                     18</a:t>
            </a:r>
          </a:p>
          <a:p>
            <a:pPr algn="l"/>
            <a:r>
              <a:rPr lang="en-US" sz="800"/>
              <a:t>288      4341.065302096019      48052.29094126094                     18</a:t>
            </a:r>
          </a:p>
          <a:p>
            <a:pPr algn="l"/>
            <a:r>
              <a:rPr lang="en-US" sz="800"/>
              <a:t>289      4341.065227833721      33080.71598090918                     17</a:t>
            </a:r>
          </a:p>
          <a:p>
            <a:pPr algn="l"/>
            <a:r>
              <a:rPr lang="en-US" sz="800"/>
              <a:t>290      4341.064854677314      29587.95598791173                     16</a:t>
            </a:r>
          </a:p>
          <a:p>
            <a:pPr algn="l"/>
            <a:r>
              <a:rPr lang="en-US" sz="800"/>
              <a:t>291      4341.064646354461      21575.96273991429                     16</a:t>
            </a:r>
          </a:p>
          <a:p>
            <a:pPr algn="l"/>
            <a:r>
              <a:rPr lang="en-US" sz="800"/>
              <a:t>292      4341.064624765378      230043.9133306637                     19</a:t>
            </a:r>
          </a:p>
          <a:p>
            <a:pPr algn="l"/>
            <a:r>
              <a:rPr lang="en-US" sz="800"/>
              <a:t>293       4341.06461677171      208983.0126785809                     20</a:t>
            </a:r>
          </a:p>
          <a:p>
            <a:pPr algn="l"/>
            <a:r>
              <a:rPr lang="en-US" sz="800"/>
              <a:t>294      4341.064419383479      37016.99914675665                     17</a:t>
            </a:r>
          </a:p>
          <a:p>
            <a:pPr algn="l"/>
            <a:r>
              <a:rPr lang="en-US" sz="800"/>
              <a:t>295      4341.064330944886      103651.0942341993                     17</a:t>
            </a:r>
          </a:p>
          <a:p>
            <a:pPr algn="l"/>
            <a:r>
              <a:rPr lang="en-US" sz="800"/>
              <a:t>296      4341.063874425607      19746.72638385977                     16</a:t>
            </a:r>
          </a:p>
          <a:p>
            <a:pPr algn="l"/>
            <a:r>
              <a:rPr lang="en-US" sz="800"/>
              <a:t>297       4341.06365731668      26987.38319126521                     17</a:t>
            </a:r>
          </a:p>
          <a:p>
            <a:pPr algn="l"/>
            <a:r>
              <a:rPr lang="en-US" sz="800"/>
              <a:t>298      4341.063483715723      22460.48191360264                     16</a:t>
            </a:r>
          </a:p>
          <a:p>
            <a:pPr algn="l"/>
            <a:r>
              <a:rPr lang="en-US" sz="800"/>
              <a:t>299      4341.063454393323      103806.9505885287                     19</a:t>
            </a:r>
          </a:p>
          <a:p>
            <a:pPr algn="l"/>
            <a:r>
              <a:rPr lang="en-US" sz="800"/>
              <a:t>300      4341.063423425883      102612.2836780462                     17</a:t>
            </a:r>
          </a:p>
          <a:p>
            <a:pPr algn="l"/>
            <a:r>
              <a:rPr lang="en-US" sz="800"/>
              <a:t>301      4341.063124947503      17102.19215021009                     15</a:t>
            </a:r>
          </a:p>
          <a:p>
            <a:pPr algn="l"/>
            <a:r>
              <a:rPr lang="en-US" sz="800"/>
              <a:t>302      4341.062585203986      35316.25859480323                     16</a:t>
            </a:r>
          </a:p>
          <a:p>
            <a:pPr algn="l"/>
            <a:r>
              <a:rPr lang="en-US" sz="800"/>
              <a:t>303      4341.062554072048      42185.94320933026                     17</a:t>
            </a:r>
          </a:p>
          <a:p>
            <a:pPr algn="l"/>
            <a:r>
              <a:rPr lang="en-US" sz="800"/>
              <a:t>304      4341.061299109319      14939.59347279189                     15</a:t>
            </a:r>
          </a:p>
          <a:p>
            <a:pPr algn="l"/>
            <a:r>
              <a:rPr lang="en-US" sz="800"/>
              <a:t>305      4341.060898785333      17012.79994826824                     15</a:t>
            </a:r>
          </a:p>
          <a:p>
            <a:pPr algn="l"/>
            <a:r>
              <a:rPr lang="en-US" sz="800"/>
              <a:t>306      4341.060237905881      11897.97280198943                     15</a:t>
            </a:r>
          </a:p>
          <a:p>
            <a:pPr algn="l"/>
            <a:r>
              <a:rPr lang="en-US" sz="800"/>
              <a:t>307      4341.060036554079      61763.50225084587                     16</a:t>
            </a:r>
          </a:p>
          <a:p>
            <a:pPr algn="l"/>
            <a:r>
              <a:rPr lang="en-US" sz="800"/>
              <a:t>308      4341.060010407674      115470.3356631087                     19</a:t>
            </a:r>
          </a:p>
          <a:p>
            <a:pPr algn="l"/>
            <a:r>
              <a:rPr lang="en-US" sz="800"/>
              <a:t>309      4341.059623077334      25575.01357762217                     16</a:t>
            </a:r>
          </a:p>
          <a:p>
            <a:pPr algn="l"/>
            <a:r>
              <a:rPr lang="en-US" sz="800"/>
              <a:t>310      4341.059396232036      26347.51065953211                     17</a:t>
            </a:r>
          </a:p>
          <a:p>
            <a:pPr algn="l"/>
            <a:r>
              <a:rPr lang="en-US" sz="800"/>
              <a:t>311      4341.059386052769      129837.1884097356                     20</a:t>
            </a:r>
          </a:p>
          <a:p>
            <a:pPr algn="l"/>
            <a:r>
              <a:rPr lang="en-US" sz="800"/>
              <a:t>312      4341.059363285449      86001.67472604578                     19</a:t>
            </a:r>
          </a:p>
          <a:p>
            <a:pPr algn="l"/>
            <a:r>
              <a:rPr lang="en-US" sz="800"/>
              <a:t>313      4341.059297349932      43147.59340565304                     18</a:t>
            </a:r>
          </a:p>
          <a:p>
            <a:pPr algn="l"/>
            <a:r>
              <a:rPr lang="en-US" sz="800"/>
              <a:t>314      4341.059233994765      48038.20336993869                     18</a:t>
            </a:r>
          </a:p>
          <a:p>
            <a:pPr algn="l"/>
            <a:r>
              <a:rPr lang="en-US" sz="800"/>
              <a:t>315      4341.059169945728      47475.08070573715                     18</a:t>
            </a:r>
          </a:p>
          <a:p>
            <a:pPr algn="l"/>
            <a:r>
              <a:rPr lang="en-US" sz="800"/>
              <a:t>316      4341.059164683925      240209.7103933461                     20</a:t>
            </a:r>
          </a:p>
          <a:p>
            <a:pPr algn="l"/>
            <a:r>
              <a:rPr lang="en-US" sz="800"/>
              <a:t>317      4341.059162443859      37924.66550269983                     17</a:t>
            </a:r>
          </a:p>
          <a:p>
            <a:pPr algn="l"/>
            <a:r>
              <a:rPr lang="en-US" sz="800"/>
              <a:t>318      4341.058586651283      15575.37993976922                     16</a:t>
            </a:r>
          </a:p>
          <a:p>
            <a:pPr algn="l"/>
            <a:r>
              <a:rPr lang="en-US" sz="800"/>
              <a:t>319      4341.058580676564      159717.1528991324                     20</a:t>
            </a:r>
          </a:p>
          <a:p>
            <a:pPr algn="l"/>
            <a:r>
              <a:rPr lang="en-US" sz="800"/>
              <a:t>320       4341.05857497597      59105.45315433988                     18</a:t>
            </a:r>
          </a:p>
          <a:p>
            <a:pPr algn="l"/>
            <a:r>
              <a:rPr lang="en-US" sz="800"/>
              <a:t>321      4341.058401739205      26309.52434642416                     17</a:t>
            </a:r>
          </a:p>
          <a:p>
            <a:pPr algn="l"/>
            <a:r>
              <a:rPr lang="en-US" sz="800"/>
              <a:t>322       4341.05837308881      82211.19251516527                     19</a:t>
            </a:r>
          </a:p>
          <a:p>
            <a:pPr algn="l"/>
            <a:r>
              <a:rPr lang="en-US" sz="800"/>
              <a:t>323      4341.058372863526      772680.2345275136                     23</a:t>
            </a:r>
          </a:p>
          <a:p>
            <a:pPr algn="l"/>
            <a:r>
              <a:rPr lang="en-US" sz="800"/>
              <a:t>324      4341.058369472246      225588.2369583743                     21</a:t>
            </a:r>
          </a:p>
          <a:p>
            <a:pPr algn="l"/>
            <a:r>
              <a:rPr lang="en-US" sz="800"/>
              <a:t>325      4341.058359663098      126236.2725487562                     20</a:t>
            </a:r>
          </a:p>
          <a:p>
            <a:pPr algn="l"/>
            <a:r>
              <a:rPr lang="en-US" sz="800"/>
              <a:t>326      4341.058356830805      92295.03270442506                     19</a:t>
            </a:r>
          </a:p>
          <a:p>
            <a:pPr algn="l"/>
            <a:r>
              <a:rPr lang="en-US" sz="800"/>
              <a:t>327      4341.058355334279      485095.0562767861                     22</a:t>
            </a:r>
          </a:p>
          <a:p>
            <a:pPr algn="l"/>
            <a:r>
              <a:rPr lang="en-US" sz="800"/>
              <a:t>328      4341.058342004442      133772.1179771466                     19</a:t>
            </a:r>
          </a:p>
          <a:p>
            <a:pPr algn="l"/>
            <a:r>
              <a:rPr lang="en-US" sz="800"/>
              <a:t>329       4341.05833074014      102085.3951752988                     20</a:t>
            </a:r>
          </a:p>
          <a:p>
            <a:pPr algn="l"/>
            <a:r>
              <a:rPr lang="en-US" sz="800"/>
              <a:t>330      4341.058330246488      362136.3531328086                     21</a:t>
            </a:r>
          </a:p>
          <a:p>
            <a:pPr algn="l"/>
            <a:r>
              <a:rPr lang="en-US" sz="800"/>
              <a:t>331      4341.058326473022      210609.3905288031                     21</a:t>
            </a:r>
          </a:p>
          <a:p>
            <a:pPr algn="l"/>
            <a:r>
              <a:rPr lang="en-US" sz="800"/>
              <a:t>332      4341.058319560698      147376.6763086913                     20</a:t>
            </a:r>
          </a:p>
          <a:p>
            <a:pPr algn="l"/>
            <a:r>
              <a:rPr lang="en-US" sz="800"/>
              <a:t>333      4341.058315506944      271490.9766876779                     21</a:t>
            </a:r>
          </a:p>
          <a:p>
            <a:pPr algn="l"/>
            <a:r>
              <a:rPr lang="en-US" sz="800"/>
              <a:t>334      4341.058305642878      86847.77942642506                     19</a:t>
            </a:r>
          </a:p>
          <a:p>
            <a:pPr algn="l"/>
            <a:r>
              <a:rPr lang="en-US" sz="800"/>
              <a:t>335       4341.05826063313      43608.94470623751                     18</a:t>
            </a:r>
          </a:p>
          <a:p>
            <a:pPr algn="l"/>
            <a:r>
              <a:rPr lang="en-US" sz="800"/>
              <a:t>336      4341.058220536415      46182.27177211636                     18</a:t>
            </a:r>
          </a:p>
          <a:p>
            <a:pPr algn="l"/>
            <a:r>
              <a:rPr lang="en-US" sz="800"/>
              <a:t>337      4341.058170691338      47451.92906789656                     18</a:t>
            </a:r>
          </a:p>
          <a:p>
            <a:pPr algn="l"/>
            <a:r>
              <a:rPr lang="en-US" sz="800"/>
              <a:t>338      4341.058166081502        145618.79364514                     19</a:t>
            </a:r>
          </a:p>
          <a:p>
            <a:pPr algn="l"/>
            <a:r>
              <a:rPr lang="en-US" sz="800"/>
              <a:t>339      4341.058165348614      307409.6610050789                     21</a:t>
            </a:r>
          </a:p>
          <a:p>
            <a:pPr algn="l"/>
            <a:r>
              <a:rPr lang="en-US" sz="800"/>
              <a:t>340      4341.058144024281      74493.97473004249                     19</a:t>
            </a:r>
          </a:p>
          <a:p>
            <a:pPr algn="l"/>
            <a:r>
              <a:rPr lang="en-US" sz="800"/>
              <a:t>341      4341.058115032335      62532.60506618457                     19</a:t>
            </a:r>
          </a:p>
          <a:p>
            <a:pPr algn="l"/>
            <a:r>
              <a:rPr lang="en-US" sz="800"/>
              <a:t>342        4341.0581059967      114932.5351927767                     20</a:t>
            </a:r>
          </a:p>
          <a:p>
            <a:pPr algn="l"/>
            <a:r>
              <a:rPr lang="en-US" sz="800"/>
              <a:t>343      4341.058098151297      125077.7998216564                     20</a:t>
            </a:r>
          </a:p>
          <a:p>
            <a:pPr algn="l"/>
            <a:r>
              <a:rPr lang="en-US" sz="800"/>
              <a:t>344      4341.058087501127      104040.5820501304                     20</a:t>
            </a:r>
          </a:p>
          <a:p>
            <a:pPr algn="l"/>
            <a:r>
              <a:rPr lang="en-US" sz="800"/>
              <a:t>345      4341.058084447775      243740.1291135871                     21</a:t>
            </a:r>
          </a:p>
          <a:p>
            <a:pPr algn="l"/>
            <a:r>
              <a:rPr lang="en-US" sz="800"/>
              <a:t>346      4341.058083456496      290692.1529761147                     21</a:t>
            </a:r>
          </a:p>
          <a:p>
            <a:pPr algn="l"/>
            <a:r>
              <a:rPr lang="en-US" sz="800"/>
              <a:t>347      4341.058080736735      340862.0162011585                     21</a:t>
            </a:r>
          </a:p>
          <a:p>
            <a:pPr algn="l"/>
            <a:r>
              <a:rPr lang="en-US" sz="800"/>
              <a:t>348      4341.058072959247      123640.9335611626                     20</a:t>
            </a:r>
          </a:p>
          <a:p>
            <a:pPr algn="l"/>
            <a:r>
              <a:rPr lang="en-US" sz="800"/>
              <a:t>349      4341.058072449221      174368.1604439598                     20</a:t>
            </a:r>
          </a:p>
          <a:p>
            <a:pPr algn="l"/>
            <a:r>
              <a:rPr lang="en-US" sz="800"/>
              <a:t>350      4341.058069583796      242526.6766388846                     21</a:t>
            </a:r>
          </a:p>
          <a:p>
            <a:pPr algn="l"/>
            <a:r>
              <a:rPr lang="en-US" sz="800"/>
              <a:t>351      4341.058058509118      109221.8314895403                     20</a:t>
            </a:r>
          </a:p>
          <a:p>
            <a:pPr algn="l"/>
            <a:r>
              <a:rPr lang="en-US" sz="800"/>
              <a:t>352      4341.058055311698      140800.8032490077                     20</a:t>
            </a:r>
          </a:p>
          <a:p>
            <a:pPr algn="l"/>
            <a:r>
              <a:rPr lang="en-US" sz="800"/>
              <a:t>353      4341.058047945746      167234.9795352311                     20</a:t>
            </a:r>
          </a:p>
          <a:p>
            <a:pPr algn="l"/>
            <a:r>
              <a:rPr lang="en-US" sz="800"/>
              <a:t>354      4341.058046777058      322109.2140259219                     22</a:t>
            </a:r>
          </a:p>
          <a:p>
            <a:pPr algn="l"/>
            <a:r>
              <a:rPr lang="en-US" sz="800"/>
              <a:t>355      4341.058045485222       322060.701694865                     22</a:t>
            </a:r>
          </a:p>
          <a:p>
            <a:pPr algn="l"/>
            <a:r>
              <a:rPr lang="en-US" sz="800"/>
              <a:t>356       4341.05804469185      389200.7965863468                     22</a:t>
            </a:r>
          </a:p>
          <a:p>
            <a:pPr algn="l"/>
            <a:r>
              <a:rPr lang="en-US" sz="800"/>
              <a:t>357      4341.058043883907      348868.1658870491                     21</a:t>
            </a:r>
          </a:p>
          <a:p>
            <a:pPr algn="l"/>
            <a:r>
              <a:rPr lang="en-US" sz="800"/>
              <a:t>358      4341.058039924427      195328.0257549314                     21</a:t>
            </a:r>
          </a:p>
          <a:p>
            <a:pPr algn="l"/>
            <a:r>
              <a:rPr lang="en-US" sz="800"/>
              <a:t>359      4341.058035936018      179376.3010953785                     21</a:t>
            </a:r>
          </a:p>
          <a:p>
            <a:pPr algn="l"/>
            <a:r>
              <a:rPr lang="en-US" sz="800"/>
              <a:t>360      4341.058035418377      738166.5009810132                     23</a:t>
            </a:r>
          </a:p>
          <a:p>
            <a:pPr algn="l"/>
            <a:r>
              <a:rPr lang="en-US" sz="800"/>
              <a:t>361      4341.058034616054      400215.3448186301                     22</a:t>
            </a:r>
          </a:p>
          <a:p>
            <a:pPr algn="l"/>
            <a:r>
              <a:rPr lang="en-US" sz="800"/>
              <a:t>362      4341.058034491536      1607361.114180319                     24</a:t>
            </a:r>
          </a:p>
          <a:p>
            <a:pPr algn="l"/>
            <a:r>
              <a:rPr lang="en-US" sz="800"/>
              <a:t>363      4341.058034242151      260042.7949972221                     21</a:t>
            </a:r>
          </a:p>
          <a:p>
            <a:pPr algn="l"/>
            <a:r>
              <a:rPr lang="en-US" sz="800"/>
              <a:t>364      4341.058034132663       174761.941083402                     20</a:t>
            </a:r>
          </a:p>
          <a:p>
            <a:pPr algn="l"/>
            <a:r>
              <a:rPr lang="en-US" sz="800"/>
              <a:t>365      4341.058031482053       275534.069206713                     21</a:t>
            </a:r>
          </a:p>
          <a:p>
            <a:pPr algn="l"/>
            <a:r>
              <a:rPr lang="en-US" sz="800"/>
              <a:t>366      4341.058020201694       129199.575774375                     20</a:t>
            </a:r>
          </a:p>
          <a:p>
            <a:pPr algn="l"/>
            <a:r>
              <a:rPr lang="en-US" sz="800"/>
              <a:t>367      4341.058019783906      904162.4091803806                     23</a:t>
            </a:r>
          </a:p>
          <a:p>
            <a:pPr algn="l"/>
            <a:r>
              <a:rPr lang="en-US" sz="800"/>
              <a:t>368      4341.058017174866      174095.9110115924                     20</a:t>
            </a:r>
          </a:p>
          <a:p>
            <a:pPr algn="l"/>
            <a:r>
              <a:rPr lang="en-US" sz="800"/>
              <a:t>369      4341.058013489916      275318.4978530529                     21</a:t>
            </a:r>
          </a:p>
          <a:p>
            <a:pPr algn="l"/>
            <a:r>
              <a:rPr lang="en-US" sz="800"/>
              <a:t>370      4341.058011314653      259278.9481455273                     21</a:t>
            </a:r>
          </a:p>
          <a:p>
            <a:pPr algn="l"/>
            <a:r>
              <a:rPr lang="en-US" sz="800"/>
              <a:t>371      4341.058004039666      159785.9035441125                     20</a:t>
            </a:r>
          </a:p>
          <a:p>
            <a:pPr algn="l"/>
            <a:r>
              <a:rPr lang="en-US" sz="800"/>
              <a:t>372      4341.058002582739      246453.2641838331                     21</a:t>
            </a:r>
          </a:p>
          <a:p>
            <a:pPr algn="l"/>
            <a:r>
              <a:rPr lang="en-US" sz="800"/>
              <a:t>373       4341.05799550144      143446.6575382629                     20</a:t>
            </a:r>
          </a:p>
          <a:p>
            <a:pPr algn="l"/>
            <a:r>
              <a:rPr lang="en-US" sz="800"/>
              <a:t>374      4341.057993230487      305380.4062117713                     21</a:t>
            </a:r>
          </a:p>
          <a:p>
            <a:pPr algn="l"/>
            <a:r>
              <a:rPr lang="en-US" sz="800"/>
              <a:t>375      4341.057992420943      435349.8966613407                     22</a:t>
            </a:r>
          </a:p>
          <a:p>
            <a:pPr algn="l"/>
            <a:r>
              <a:rPr lang="en-US" sz="800"/>
              <a:t>376      4341.057989504853      154576.7882011182                     20</a:t>
            </a:r>
          </a:p>
          <a:p>
            <a:pPr algn="l"/>
            <a:r>
              <a:rPr lang="en-US" sz="800"/>
              <a:t>377      4341.057989100495      950561.3500091588                     23</a:t>
            </a:r>
          </a:p>
          <a:p>
            <a:pPr algn="l"/>
            <a:r>
              <a:rPr lang="en-US" sz="800"/>
              <a:t>378      4341.057985045842      171737.5316437112                     20</a:t>
            </a:r>
          </a:p>
          <a:p>
            <a:pPr algn="l"/>
            <a:r>
              <a:rPr lang="en-US" sz="800"/>
              <a:t>379      4341.057978062552      146357.8682089692                     20</a:t>
            </a:r>
          </a:p>
          <a:p>
            <a:pPr algn="l"/>
            <a:r>
              <a:rPr lang="en-US" sz="800"/>
              <a:t>380       4341.05797318921      100054.9061996507                     19</a:t>
            </a:r>
          </a:p>
          <a:p>
            <a:pPr algn="l"/>
            <a:r>
              <a:rPr lang="en-US" sz="800"/>
              <a:t>381      4341.057952755825      82442.36878885905                     19</a:t>
            </a:r>
          </a:p>
          <a:p>
            <a:pPr algn="l"/>
            <a:r>
              <a:rPr lang="en-US" sz="800"/>
              <a:t>382      4341.057944276009      187094.1103837912                     20</a:t>
            </a:r>
          </a:p>
          <a:p>
            <a:pPr algn="l"/>
            <a:r>
              <a:rPr lang="en-US" sz="800"/>
              <a:t>383      4341.057939381922      131395.3749228093                     19</a:t>
            </a:r>
          </a:p>
          <a:p>
            <a:pPr algn="l"/>
            <a:r>
              <a:rPr lang="en-US" sz="800"/>
              <a:t>384      4341.057939278044      266861.5667764238                     20</a:t>
            </a:r>
          </a:p>
          <a:p>
            <a:pPr algn="l"/>
            <a:r>
              <a:rPr lang="en-US" sz="800"/>
              <a:t>385      4341.057937079095      261934.0963942693                     21</a:t>
            </a:r>
          </a:p>
          <a:p>
            <a:pPr algn="l"/>
            <a:r>
              <a:rPr lang="en-US" sz="800"/>
              <a:t>386      4341.057936736039      188243.1842901399                     19</a:t>
            </a:r>
          </a:p>
          <a:p>
            <a:pPr algn="l"/>
            <a:r>
              <a:rPr lang="en-US" sz="800"/>
              <a:t>387      4341.057917226064      111972.0215527888                     19</a:t>
            </a:r>
          </a:p>
          <a:p>
            <a:pPr algn="l"/>
            <a:r>
              <a:rPr lang="en-US" sz="800"/>
              <a:t>388      4341.057913343699      284916.6933252499                     21</a:t>
            </a:r>
          </a:p>
          <a:p>
            <a:pPr algn="l"/>
            <a:r>
              <a:rPr lang="en-US" sz="800"/>
              <a:t>389       4341.05790257318      107701.2781327761                     20</a:t>
            </a:r>
          </a:p>
          <a:p>
            <a:pPr algn="l"/>
            <a:r>
              <a:rPr lang="en-US" sz="800"/>
              <a:t>390      4341.057902400599      1465027.216009293                     24</a:t>
            </a:r>
          </a:p>
          <a:p>
            <a:pPr algn="l"/>
            <a:r>
              <a:rPr lang="en-US" sz="800"/>
              <a:t>391      4341.057900172401      311012.6626564208                     21</a:t>
            </a:r>
          </a:p>
          <a:p>
            <a:pPr algn="l"/>
            <a:r>
              <a:rPr lang="en-US" sz="800"/>
              <a:t>392       4341.05789928189      427695.6507394941                     22</a:t>
            </a:r>
          </a:p>
          <a:p>
            <a:pPr algn="l"/>
            <a:r>
              <a:rPr lang="en-US" sz="800"/>
              <a:t>393      4341.057895135496      159834.3321236685                     20</a:t>
            </a:r>
          </a:p>
          <a:p>
            <a:pPr algn="l"/>
            <a:r>
              <a:rPr lang="en-US" sz="800"/>
              <a:t>394      4341.057895115954      4375424.988505105                     26</a:t>
            </a:r>
          </a:p>
          <a:p>
            <a:pPr algn="l"/>
            <a:r>
              <a:rPr lang="en-US" sz="800"/>
              <a:t>395      4341.057894940257      742418.7637667208                     22</a:t>
            </a:r>
          </a:p>
          <a:p>
            <a:pPr algn="l"/>
            <a:r>
              <a:rPr lang="en-US" sz="800"/>
              <a:t>396      4341.057893793577      811327.3580772955                     21</a:t>
            </a:r>
          </a:p>
          <a:p>
            <a:pPr algn="l"/>
            <a:r>
              <a:rPr lang="en-US" sz="800"/>
              <a:t>397      4341.057888707836      108519.5423618992                     19</a:t>
            </a:r>
          </a:p>
          <a:p>
            <a:pPr algn="l"/>
            <a:r>
              <a:rPr lang="en-US" sz="800"/>
              <a:t>398      4341.057888644744      2370542.404707505                     25</a:t>
            </a:r>
          </a:p>
          <a:p>
            <a:pPr algn="l"/>
            <a:r>
              <a:rPr lang="en-US" sz="800"/>
              <a:t>399      4341.057887301724       497845.845250749                     22</a:t>
            </a:r>
          </a:p>
          <a:p>
            <a:pPr algn="l"/>
            <a:r>
              <a:rPr lang="en-US" sz="800"/>
              <a:t>400      4341.057877178333      220555.7065525301                     20</a:t>
            </a:r>
          </a:p>
          <a:p>
            <a:pPr algn="l"/>
            <a:r>
              <a:rPr lang="en-US" sz="800"/>
              <a:t>401      4341.057869403681      126708.0438449414                     20</a:t>
            </a:r>
          </a:p>
          <a:p>
            <a:pPr algn="l"/>
            <a:r>
              <a:rPr lang="en-US" sz="800"/>
              <a:t>402      4341.057868868636       1252599.65731446                     22</a:t>
            </a:r>
          </a:p>
          <a:p>
            <a:pPr algn="l"/>
            <a:r>
              <a:rPr lang="en-US" sz="800"/>
              <a:t>403      4341.057868841261       3502370.05273264                     26</a:t>
            </a:r>
          </a:p>
          <a:p>
            <a:pPr algn="l"/>
            <a:r>
              <a:rPr lang="en-US" sz="800"/>
              <a:t>404       4341.05786848863       965688.564390501                     23</a:t>
            </a:r>
          </a:p>
          <a:p>
            <a:pPr algn="l"/>
            <a:r>
              <a:rPr lang="en-US" sz="800"/>
              <a:t>405      4341.057865556444      159221.1185313392                     20</a:t>
            </a:r>
          </a:p>
          <a:p>
            <a:pPr algn="l"/>
            <a:r>
              <a:rPr lang="en-US" sz="800"/>
              <a:t>406      4341.057861821767      548146.5234147703                     21</a:t>
            </a:r>
          </a:p>
          <a:p>
            <a:pPr algn="l"/>
            <a:r>
              <a:rPr lang="en-US" sz="800"/>
              <a:t>407      4341.057853838001      124786.4894993809                     20</a:t>
            </a:r>
          </a:p>
          <a:p>
            <a:pPr algn="l"/>
            <a:r>
              <a:rPr lang="en-US" sz="800"/>
              <a:t>408      4341.057853600081      1077217.564170382                     23</a:t>
            </a:r>
          </a:p>
          <a:p>
            <a:pPr algn="l"/>
            <a:r>
              <a:rPr lang="en-US" sz="800"/>
              <a:t>409      4341.057852770046      349523.2909951177                     21</a:t>
            </a:r>
          </a:p>
          <a:p>
            <a:pPr algn="l"/>
            <a:r>
              <a:rPr lang="en-US" sz="800"/>
              <a:t>410      4341.057852560161      1081300.707538721                     23</a:t>
            </a:r>
          </a:p>
          <a:p>
            <a:pPr algn="l"/>
            <a:r>
              <a:rPr lang="en-US" sz="800"/>
              <a:t>411      4341.057851599276      393311.7439731585                     22</a:t>
            </a:r>
          </a:p>
          <a:p>
            <a:pPr algn="l"/>
            <a:r>
              <a:rPr lang="en-US" sz="800"/>
              <a:t>412      4341.057851354703      563587.7076348654                     21</a:t>
            </a:r>
          </a:p>
          <a:p>
            <a:pPr algn="l"/>
            <a:r>
              <a:rPr lang="en-US" sz="800"/>
              <a:t>413      4341.057848079637      208537.8933849727                     21</a:t>
            </a:r>
          </a:p>
          <a:p>
            <a:pPr algn="l"/>
            <a:r>
              <a:rPr lang="en-US" sz="800"/>
              <a:t>414      4341.057846556428      299358.2997126573                     21</a:t>
            </a:r>
          </a:p>
          <a:p>
            <a:pPr algn="l"/>
            <a:r>
              <a:rPr lang="en-US" sz="800"/>
              <a:t>415       4341.05784608935      594222.9361225653                     23</a:t>
            </a:r>
          </a:p>
          <a:p>
            <a:pPr algn="l"/>
            <a:r>
              <a:rPr lang="en-US" sz="800"/>
              <a:t>416      4341.057845338186      370986.1351596151                     22</a:t>
            </a:r>
          </a:p>
          <a:p>
            <a:pPr algn="l"/>
            <a:r>
              <a:rPr lang="en-US" sz="800"/>
              <a:t>417      4341.057844567242      372295.8798253938                     21</a:t>
            </a:r>
          </a:p>
          <a:p>
            <a:pPr algn="l"/>
            <a:r>
              <a:rPr lang="en-US" sz="800"/>
              <a:t>418      4341.057840940822      193076.5194399214                     21</a:t>
            </a:r>
          </a:p>
          <a:p>
            <a:pPr algn="l"/>
            <a:r>
              <a:rPr lang="en-US" sz="800"/>
              <a:t>419      4341.057840769156      839573.4058989082                     23</a:t>
            </a:r>
          </a:p>
          <a:p>
            <a:pPr algn="l"/>
            <a:r>
              <a:rPr lang="en-US" sz="800"/>
              <a:t>420      4341.057840266618      791300.9863335367                     23</a:t>
            </a:r>
          </a:p>
          <a:p>
            <a:pPr algn="l"/>
            <a:r>
              <a:rPr lang="en-US" sz="800"/>
              <a:t>421      4341.057840150613      1364127.833028413                     24</a:t>
            </a:r>
          </a:p>
          <a:p>
            <a:pPr algn="l"/>
            <a:r>
              <a:rPr lang="en-US" sz="800"/>
              <a:t>422      4341.057840138938      7163375.005368921                     26</a:t>
            </a:r>
          </a:p>
          <a:p>
            <a:pPr algn="l"/>
            <a:r>
              <a:rPr lang="en-US" sz="800"/>
              <a:t>423      4341.057840078056      1728253.697179998                     25</a:t>
            </a:r>
          </a:p>
          <a:p>
            <a:pPr algn="l"/>
            <a:r>
              <a:rPr lang="en-US" sz="800"/>
              <a:t>424       4341.05784007671      15278616.06090739                     29</a:t>
            </a:r>
          </a:p>
          <a:p>
            <a:pPr algn="l"/>
            <a:r>
              <a:rPr lang="en-US" sz="800"/>
              <a:t>425      4341.057840075396      17245417.50781883                     27</a:t>
            </a:r>
          </a:p>
          <a:p>
            <a:pPr algn="l"/>
            <a:r>
              <a:rPr lang="en-US" sz="800"/>
              <a:t>426      4341.057840050753      2468646.761340258                     26</a:t>
            </a:r>
          </a:p>
          <a:p>
            <a:pPr algn="l"/>
            <a:r>
              <a:rPr lang="en-US" sz="800"/>
              <a:t>427      4341.057840046687      5272141.187964508                     27</a:t>
            </a:r>
          </a:p>
          <a:p>
            <a:pPr algn="l"/>
            <a:r>
              <a:rPr lang="en-US" sz="800"/>
              <a:t>428      4341.057840034222      3813989.463716699                     26</a:t>
            </a:r>
          </a:p>
          <a:p>
            <a:pPr algn="l"/>
            <a:r>
              <a:rPr lang="en-US" sz="800"/>
              <a:t>429      4341.057840032161      8771076.311030343                     28</a:t>
            </a:r>
          </a:p>
          <a:p>
            <a:pPr algn="l"/>
            <a:r>
              <a:rPr lang="en-US" sz="800"/>
              <a:t>430      4341.057840031885      67815705.03870623                     29</a:t>
            </a:r>
          </a:p>
          <a:p>
            <a:pPr algn="l"/>
            <a:r>
              <a:rPr lang="en-US" sz="800"/>
              <a:t>431      4341.057840021592      3585978.983105794                     27</a:t>
            </a:r>
          </a:p>
          <a:p>
            <a:pPr algn="l"/>
            <a:r>
              <a:rPr lang="en-US" sz="800"/>
              <a:t>432      4341.057840016942        6216981.1752081                     27</a:t>
            </a:r>
          </a:p>
          <a:p>
            <a:pPr algn="l"/>
            <a:r>
              <a:rPr lang="en-US" sz="800"/>
              <a:t>433      4341.057839993704      5577827.013254199                     26</a:t>
            </a:r>
          </a:p>
          <a:p>
            <a:pPr algn="l"/>
            <a:r>
              <a:rPr lang="en-US" sz="800"/>
              <a:t>434       4341.05783998877      3108094.449802367                     26</a:t>
            </a:r>
          </a:p>
          <a:p>
            <a:pPr algn="l"/>
            <a:r>
              <a:rPr lang="en-US" sz="800"/>
              <a:t>435      4341.057839979787      12002635.54629645                     27</a:t>
            </a:r>
          </a:p>
          <a:p>
            <a:pPr algn="l"/>
            <a:r>
              <a:rPr lang="en-US" sz="800"/>
              <a:t>436      4341.057839967533      4166370.430124937                     26</a:t>
            </a:r>
          </a:p>
          <a:p>
            <a:pPr algn="l"/>
            <a:r>
              <a:rPr lang="en-US" sz="800"/>
              <a:t>437      4341.057839966399      15190973.08136395                     29</a:t>
            </a:r>
          </a:p>
          <a:p>
            <a:pPr algn="l"/>
            <a:r>
              <a:rPr lang="en-US" sz="800"/>
              <a:t>438       4341.05783996299      6404141.692357739                     27</a:t>
            </a:r>
          </a:p>
          <a:p>
            <a:pPr algn="l"/>
            <a:r>
              <a:rPr lang="en-US" sz="800"/>
              <a:t>439      4341.057839952851      10599202.32725381                     27</a:t>
            </a:r>
          </a:p>
          <a:p>
            <a:pPr algn="l"/>
            <a:r>
              <a:rPr lang="en-US" sz="800"/>
              <a:t>440       4341.05783994385      3736269.644733907                     26</a:t>
            </a:r>
          </a:p>
          <a:p>
            <a:pPr algn="l"/>
            <a:r>
              <a:rPr lang="en-US" sz="800"/>
              <a:t>441      4341.057839938098      8946510.957259337                     27</a:t>
            </a:r>
          </a:p>
          <a:p>
            <a:pPr algn="l"/>
            <a:r>
              <a:rPr lang="en-US" sz="800"/>
              <a:t>442      4341.057839931515      2632759.945488548                     25</a:t>
            </a:r>
          </a:p>
          <a:p>
            <a:pPr algn="l"/>
            <a:r>
              <a:rPr lang="en-US" sz="800"/>
              <a:t>443      4341.057839913857      2149503.433569423                     25</a:t>
            </a:r>
          </a:p>
          <a:p>
            <a:pPr algn="l"/>
            <a:r>
              <a:rPr lang="en-US" sz="800"/>
              <a:t>444      4341.057839905555       5708149.30239914                     27</a:t>
            </a:r>
          </a:p>
          <a:p>
            <a:pPr algn="l"/>
            <a:r>
              <a:rPr lang="en-US" sz="800"/>
              <a:t>445       4341.05783990545      62057588.71383327                     30</a:t>
            </a:r>
          </a:p>
          <a:p>
            <a:pPr algn="l"/>
            <a:r>
              <a:rPr lang="en-US" sz="800"/>
              <a:t>446      4341.057839902118      9492617.265514195                     28</a:t>
            </a:r>
          </a:p>
          <a:p>
            <a:pPr algn="l"/>
            <a:r>
              <a:rPr lang="en-US" sz="800"/>
              <a:t>447      4341.057839901678       54094603.7995257                     30</a:t>
            </a:r>
          </a:p>
          <a:p>
            <a:pPr algn="l"/>
            <a:r>
              <a:rPr lang="en-US" sz="800"/>
              <a:t>448      4341.057839899049      7889008.728332427                     26</a:t>
            </a:r>
          </a:p>
          <a:p>
            <a:pPr algn="l"/>
            <a:r>
              <a:rPr lang="en-US" sz="800"/>
              <a:t>449      4341.057839874879      3389442.143735778                     26</a:t>
            </a:r>
          </a:p>
          <a:p>
            <a:pPr algn="l"/>
            <a:r>
              <a:rPr lang="en-US" sz="800"/>
              <a:t>450       4341.05783987004      7562935.734387854                     27</a:t>
            </a:r>
          </a:p>
          <a:p>
            <a:pPr algn="l"/>
            <a:r>
              <a:rPr lang="en-US" sz="800"/>
              <a:t>451      4341.057839824576       1507623.69081605                     25</a:t>
            </a:r>
          </a:p>
          <a:p>
            <a:pPr algn="l"/>
            <a:r>
              <a:rPr lang="en-US" sz="800"/>
              <a:t>452      4341.057839814594       4983787.69618345                     27</a:t>
            </a:r>
          </a:p>
          <a:p>
            <a:pPr algn="l"/>
            <a:r>
              <a:rPr lang="en-US" sz="800"/>
              <a:t>453      4341.057839806233       6422895.72001657                     27</a:t>
            </a:r>
          </a:p>
          <a:p>
            <a:pPr algn="l"/>
            <a:r>
              <a:rPr lang="en-US" sz="800"/>
              <a:t>454      4341.057839799083       7265652.53291444                     27</a:t>
            </a:r>
          </a:p>
          <a:p>
            <a:pPr algn="l"/>
            <a:r>
              <a:rPr lang="en-US" sz="800"/>
              <a:t>455      4341.057839797214      11374839.91158094                     28</a:t>
            </a:r>
          </a:p>
          <a:p>
            <a:pPr algn="l"/>
            <a:r>
              <a:rPr lang="en-US" sz="800"/>
              <a:t>456      4341.057839794918      10820734.31746999                     28</a:t>
            </a:r>
          </a:p>
          <a:p>
            <a:pPr algn="l"/>
            <a:r>
              <a:rPr lang="en-US" sz="800"/>
              <a:t>457      4341.057839794858      107873636.9849975                     32</a:t>
            </a:r>
          </a:p>
          <a:p>
            <a:pPr algn="l"/>
            <a:r>
              <a:rPr lang="en-US" sz="800"/>
              <a:t>458      4341.057839793826      26978308.10044532                     29</a:t>
            </a:r>
          </a:p>
          <a:p>
            <a:pPr algn="l"/>
            <a:r>
              <a:rPr lang="en-US" sz="800"/>
              <a:t>459      4341.057839793124      10133247.68796972                     28</a:t>
            </a:r>
          </a:p>
          <a:p>
            <a:pPr algn="l"/>
            <a:r>
              <a:rPr lang="en-US" sz="800"/>
              <a:t>460      4341.057839790516      9891195.323616574                     28</a:t>
            </a:r>
          </a:p>
          <a:p>
            <a:pPr algn="l"/>
            <a:r>
              <a:rPr lang="en-US" sz="800"/>
              <a:t>461      4341.057839790332      63876074.65637052                     31</a:t>
            </a:r>
          </a:p>
          <a:p>
            <a:pPr algn="l"/>
            <a:r>
              <a:rPr lang="en-US" sz="800"/>
              <a:t>462      4341.057839789944      17990836.15742195                     29</a:t>
            </a:r>
          </a:p>
          <a:p>
            <a:pPr algn="l"/>
            <a:r>
              <a:rPr lang="en-US" sz="800"/>
              <a:t>463      4341.057839787956      11436537.50098581                     28</a:t>
            </a:r>
          </a:p>
          <a:p>
            <a:pPr algn="l"/>
            <a:r>
              <a:rPr lang="en-US" sz="800"/>
              <a:t>464      4341.057839787949      168361639.0416228                     33</a:t>
            </a:r>
          </a:p>
          <a:p>
            <a:pPr algn="l"/>
            <a:r>
              <a:rPr lang="en-US" sz="800"/>
              <a:t>465        4341.0578397878        19246575.997855                     29</a:t>
            </a:r>
          </a:p>
          <a:p>
            <a:pPr algn="l"/>
            <a:r>
              <a:rPr lang="en-US" sz="800"/>
              <a:t>466      4341.057839787453      19905554.48105745                     30</a:t>
            </a:r>
          </a:p>
          <a:p>
            <a:pPr algn="l"/>
            <a:r>
              <a:rPr lang="en-US" sz="800"/>
              <a:t>467      4341.057839786644      11166063.74863341                     29</a:t>
            </a:r>
          </a:p>
          <a:p>
            <a:pPr algn="l"/>
            <a:r>
              <a:rPr lang="en-US" sz="800"/>
              <a:t>468       4341.05783978549      10921612.11764948                     29</a:t>
            </a:r>
          </a:p>
          <a:p>
            <a:pPr algn="l"/>
            <a:r>
              <a:rPr lang="en-US" sz="800"/>
              <a:t>469      4341.057839785389       24120108.2512604                     30</a:t>
            </a:r>
          </a:p>
          <a:p>
            <a:pPr algn="l"/>
            <a:r>
              <a:rPr lang="en-US" sz="800"/>
              <a:t>470       4341.05783978498      24417143.24011012                     30</a:t>
            </a:r>
          </a:p>
          <a:p>
            <a:pPr algn="l"/>
            <a:r>
              <a:rPr lang="en-US" sz="800"/>
              <a:t>471      4341.057839784968       149278240.864385                     33</a:t>
            </a:r>
          </a:p>
          <a:p>
            <a:pPr algn="l"/>
            <a:r>
              <a:rPr lang="en-US" sz="800"/>
              <a:t>472      4341.057839784781      22412946.65426922                     30</a:t>
            </a:r>
          </a:p>
          <a:p>
            <a:pPr algn="l"/>
            <a:r>
              <a:rPr lang="en-US" sz="800"/>
              <a:t>473      4341.057839784451      18074184.30706041                     30</a:t>
            </a:r>
          </a:p>
          <a:p>
            <a:pPr algn="l"/>
            <a:r>
              <a:rPr lang="en-US" sz="800"/>
              <a:t>474      4341.057839784276      21407475.65979396                     31</a:t>
            </a:r>
          </a:p>
          <a:p>
            <a:pPr algn="l"/>
            <a:r>
              <a:rPr lang="en-US" sz="800"/>
              <a:t>475  1.24313773980445e+046       1051598452.04675                     37</a:t>
            </a:r>
          </a:p>
          <a:p>
            <a:pPr algn="l"/>
            <a:r>
              <a:rPr lang="en-US" sz="800"/>
              <a:t>476 1.092056611478641e+045      2661833403586.449                      0</a:t>
            </a:r>
          </a:p>
          <a:p>
            <a:pPr algn="l"/>
            <a:r>
              <a:rPr lang="en-US" sz="800"/>
              <a:t>477 9.579745647208421e+043      2510164351066.699                      0</a:t>
            </a:r>
          </a:p>
          <a:p>
            <a:pPr algn="l"/>
            <a:r>
              <a:rPr lang="en-US" sz="800"/>
              <a:t>478 8.403187223536489e+042       2226583810042.82                      0</a:t>
            </a:r>
          </a:p>
          <a:p>
            <a:pPr algn="l"/>
            <a:r>
              <a:rPr lang="en-US" sz="800"/>
              <a:t>479 7.376935619586417e+041       1781719133075.81                      0</a:t>
            </a:r>
          </a:p>
          <a:p>
            <a:pPr algn="l"/>
            <a:r>
              <a:rPr lang="en-US" sz="800"/>
              <a:t>480 6.476628530766119e+040      1247609547912.141                      0</a:t>
            </a:r>
          </a:p>
          <a:p>
            <a:pPr algn="l"/>
            <a:r>
              <a:rPr lang="en-US" sz="800"/>
              <a:t>481 5.686021488924502e+039      776807674485.3472                      0</a:t>
            </a:r>
          </a:p>
          <a:p>
            <a:pPr algn="l"/>
            <a:r>
              <a:rPr lang="en-US" sz="800"/>
              <a:t>482 4.992059007700627e+038      490984819924.4688                      0</a:t>
            </a:r>
          </a:p>
          <a:p>
            <a:pPr algn="l"/>
            <a:r>
              <a:rPr lang="en-US" sz="800"/>
              <a:t>483 4.382721984286002e+037      575153755413.3109                      0</a:t>
            </a:r>
          </a:p>
          <a:p>
            <a:pPr algn="l"/>
            <a:r>
              <a:rPr lang="en-US" sz="800"/>
              <a:t>484 3.847614683083522e+036      859421042505.7623                      0</a:t>
            </a:r>
          </a:p>
          <a:p>
            <a:pPr algn="l"/>
            <a:r>
              <a:rPr lang="en-US" sz="800"/>
              <a:t>485 3.377834979147239e+035      862995748958.8066                      0</a:t>
            </a:r>
          </a:p>
          <a:p>
            <a:pPr algn="l"/>
            <a:r>
              <a:rPr lang="en-US" sz="800"/>
              <a:t>486 2.965434150178763e+034      48700118945.45028                      0</a:t>
            </a:r>
          </a:p>
          <a:p>
            <a:pPr algn="l"/>
            <a:r>
              <a:rPr lang="en-US" sz="800"/>
              <a:t>487 2.603409627573005e+033      32329180294.07541                      0</a:t>
            </a:r>
          </a:p>
          <a:p>
            <a:pPr algn="l"/>
            <a:r>
              <a:rPr lang="en-US" sz="800"/>
              <a:t>488 2.285570303437066e+032      15294467494.63072                      0</a:t>
            </a:r>
          </a:p>
          <a:p>
            <a:pPr algn="l"/>
            <a:r>
              <a:rPr lang="en-US" sz="800"/>
              <a:t>489 2.006541834125597e+031      6933275424.126948                      0</a:t>
            </a:r>
          </a:p>
          <a:p>
            <a:pPr algn="l"/>
            <a:r>
              <a:rPr lang="en-US" sz="800"/>
              <a:t>490 1.761577063527511e+030      3143661062.463677                      0</a:t>
            </a:r>
          </a:p>
          <a:p>
            <a:pPr algn="l"/>
            <a:r>
              <a:rPr lang="en-US" sz="800"/>
              <a:t>491 1.546517925401141e+029      1416838829.304428                      0</a:t>
            </a:r>
          </a:p>
          <a:p>
            <a:pPr algn="l"/>
            <a:r>
              <a:rPr lang="en-US" sz="800"/>
              <a:t>492 1.357715074727239e+028      2657591294.320012                      0</a:t>
            </a:r>
          </a:p>
          <a:p>
            <a:pPr algn="l"/>
            <a:r>
              <a:rPr lang="en-US" sz="800"/>
              <a:t>493 1.191956605193663e+027      511697232.0744663                      0</a:t>
            </a:r>
          </a:p>
          <a:p>
            <a:pPr algn="l"/>
            <a:r>
              <a:rPr lang="en-US" sz="800"/>
              <a:t>494 1.046436241010875e+026      199399775.6403086                      0</a:t>
            </a:r>
          </a:p>
          <a:p>
            <a:pPr algn="l"/>
            <a:r>
              <a:rPr lang="en-US" sz="800"/>
              <a:t>495 9.186826847980938e+024      56690651.71893571                      0</a:t>
            </a:r>
          </a:p>
          <a:p>
            <a:pPr algn="l"/>
            <a:r>
              <a:rPr lang="en-US" sz="800"/>
              <a:t>496 8.065250485452625e+023      562508350.6134206                      0</a:t>
            </a:r>
          </a:p>
          <a:p>
            <a:pPr algn="l"/>
            <a:r>
              <a:rPr lang="en-US" sz="800"/>
              <a:t>497 7.080602130757982e+022      11243223.26524723                      0</a:t>
            </a:r>
          </a:p>
          <a:p>
            <a:pPr algn="l"/>
            <a:r>
              <a:rPr lang="en-US" sz="800"/>
              <a:t>498 6.216166263092749e+021      5003426.775712686                      0</a:t>
            </a:r>
          </a:p>
          <a:p>
            <a:pPr algn="l"/>
            <a:r>
              <a:rPr lang="en-US" sz="800"/>
              <a:t>499 5.457263827436474e+020      2225343.938091781                      0</a:t>
            </a:r>
          </a:p>
          <a:p>
            <a:pPr algn="l"/>
            <a:r>
              <a:rPr lang="en-US" sz="800"/>
              <a:t>500 4.791008456894584e+019       4847735.64419004                      0</a:t>
            </a:r>
          </a:p>
          <a:p>
            <a:pPr algn="l"/>
            <a:r>
              <a:rPr lang="en-US" sz="800"/>
              <a:t>501 4.206088254036264e+018      547020.7638361584                      0</a:t>
            </a:r>
          </a:p>
          <a:p>
            <a:pPr algn="l"/>
            <a:r>
              <a:rPr lang="en-US" sz="800"/>
              <a:t>502 3.692568737482729e+017      217875.6672422321                      0</a:t>
            </a:r>
          </a:p>
          <a:p>
            <a:pPr algn="l"/>
            <a:r>
              <a:rPr lang="en-US" sz="800"/>
              <a:t>503 3.241724051269936e+016      215596.2132302623                      0</a:t>
            </a:r>
          </a:p>
          <a:p>
            <a:pPr algn="l"/>
            <a:r>
              <a:rPr lang="en-US" sz="800"/>
              <a:t>504       2845884224894843      168253.8909526398                      0</a:t>
            </a:r>
          </a:p>
          <a:p>
            <a:pPr algn="l"/>
            <a:r>
              <a:rPr lang="en-US" sz="800"/>
              <a:t>505      249829810841346.2      26414.28071917431                      0</a:t>
            </a:r>
          </a:p>
          <a:p>
            <a:pPr algn="l"/>
            <a:r>
              <a:rPr lang="en-US" sz="800"/>
              <a:t>506      21930031071441.38      61549.23463533996                      0</a:t>
            </a:r>
          </a:p>
          <a:p>
            <a:pPr algn="l"/>
            <a:r>
              <a:rPr lang="en-US" sz="800"/>
              <a:t>507      1924690882375.966      4830.326726310477                      0</a:t>
            </a:r>
          </a:p>
          <a:p>
            <a:pPr algn="l"/>
            <a:r>
              <a:rPr lang="en-US" sz="800"/>
              <a:t>508      168854438568.4636      1928.602960993007                      0</a:t>
            </a:r>
          </a:p>
          <a:p>
            <a:pPr algn="l"/>
            <a:r>
              <a:rPr lang="en-US" sz="800"/>
              <a:t>509      14799800357.85037      4877.593815815635                      0</a:t>
            </a:r>
          </a:p>
          <a:p>
            <a:pPr algn="l"/>
            <a:r>
              <a:rPr lang="en-US" sz="800"/>
              <a:t>510      1294130946.814633      742.5170322094513                      0</a:t>
            </a:r>
          </a:p>
          <a:p>
            <a:pPr algn="l"/>
            <a:r>
              <a:rPr lang="en-US" sz="800"/>
              <a:t>511       112461059.582481      654.0623815351302                      0</a:t>
            </a:r>
          </a:p>
          <a:p>
            <a:pPr algn="l"/>
            <a:r>
              <a:rPr lang="en-US" sz="800"/>
              <a:t>512      9609489.432117688      96.79369626703807                      0</a:t>
            </a:r>
          </a:p>
          <a:p>
            <a:pPr algn="l"/>
            <a:r>
              <a:rPr lang="en-US" sz="800"/>
              <a:t>513        793310.98020004      132.7501212929868                      0</a:t>
            </a:r>
          </a:p>
          <a:p>
            <a:pPr algn="l"/>
            <a:r>
              <a:rPr lang="en-US" sz="800"/>
              <a:t>514      56787.94272274987      22.71813899957078                      0</a:t>
            </a:r>
          </a:p>
          <a:p>
            <a:pPr algn="l"/>
            <a:r>
              <a:rPr lang="en-US" sz="800"/>
              <a:t>515      43526.69721288598      279.2824642863156                      2</a:t>
            </a:r>
          </a:p>
          <a:p>
            <a:pPr algn="l"/>
            <a:r>
              <a:rPr lang="en-US" sz="800"/>
              <a:t>516      3294.109775058706      9.828675427053058                      0</a:t>
            </a:r>
          </a:p>
          <a:p>
            <a:pPr algn="l"/>
            <a:r>
              <a:rPr lang="en-US" sz="800"/>
              <a:t>517      2802.306544129435      7.734576618659241                      0</a:t>
            </a:r>
          </a:p>
          <a:p>
            <a:pPr algn="l"/>
            <a:r>
              <a:rPr lang="en-US" sz="800"/>
              <a:t>518      2064.158012814096      25.04384818157337                      0</a:t>
            </a:r>
          </a:p>
          <a:p>
            <a:pPr algn="l"/>
            <a:r>
              <a:rPr lang="en-US" sz="800"/>
              <a:t>519      2058.191473437467      63.43986917875766                      4</a:t>
            </a:r>
          </a:p>
          <a:p>
            <a:pPr algn="l"/>
            <a:r>
              <a:rPr lang="en-US" sz="800"/>
              <a:t>520      1824.412907619256      16.60135120077387                      2</a:t>
            </a:r>
          </a:p>
          <a:p>
            <a:pPr algn="l"/>
            <a:r>
              <a:rPr lang="en-US" sz="800"/>
              <a:t>521      1420.089780861217       9.25998737608696                      1</a:t>
            </a:r>
          </a:p>
          <a:p>
            <a:pPr algn="l"/>
            <a:r>
              <a:rPr lang="en-US" sz="800"/>
              <a:t>522      1068.418766288897       8.20731407765282                      1</a:t>
            </a:r>
          </a:p>
          <a:p>
            <a:pPr algn="l"/>
            <a:r>
              <a:rPr lang="en-US" sz="800"/>
              <a:t>523      911.5766372234145      9.617081808910415                      2</a:t>
            </a:r>
          </a:p>
          <a:p>
            <a:pPr algn="l"/>
            <a:r>
              <a:rPr lang="en-US" sz="800"/>
              <a:t>524      911.5651922398121       1134.98591223964                     11</a:t>
            </a:r>
          </a:p>
          <a:p>
            <a:pPr algn="l"/>
            <a:r>
              <a:rPr lang="en-US" sz="800"/>
              <a:t>525      911.5640459710066      2242.994323764473                     12</a:t>
            </a:r>
          </a:p>
          <a:p>
            <a:pPr algn="l"/>
            <a:r>
              <a:rPr lang="en-US" sz="800"/>
              <a:t>526      911.5602586978247      1926.668999894868                     12</a:t>
            </a:r>
          </a:p>
          <a:p>
            <a:pPr algn="l"/>
            <a:r>
              <a:rPr lang="en-US" sz="800"/>
              <a:t>527      911.5589569817959      3228.205606095655                     13</a:t>
            </a:r>
          </a:p>
          <a:p>
            <a:pPr algn="l"/>
            <a:r>
              <a:rPr lang="en-US" sz="800"/>
              <a:t>528      911.5583447836152      4969.729869305204                     14</a:t>
            </a:r>
          </a:p>
          <a:p>
            <a:pPr algn="l"/>
            <a:r>
              <a:rPr lang="en-US" sz="800"/>
              <a:t>529      911.5582259521225      11347.66965403564                     16</a:t>
            </a:r>
          </a:p>
          <a:p>
            <a:pPr algn="l"/>
            <a:r>
              <a:rPr lang="en-US" sz="800"/>
              <a:t>530      911.5582259275808      766157.6193130423                     24</a:t>
            </a:r>
          </a:p>
          <a:p>
            <a:pPr algn="l"/>
            <a:r>
              <a:rPr lang="en-US" sz="800"/>
              <a:t>531      911.5582259219493      1388655.399790302                     25</a:t>
            </a:r>
          </a:p>
          <a:p>
            <a:pPr algn="l"/>
            <a:r>
              <a:rPr lang="en-US" sz="800"/>
              <a:t>532      911.5582259161118      1586460.599902602                     26</a:t>
            </a:r>
          </a:p>
          <a:p>
            <a:pPr algn="l"/>
            <a:r>
              <a:rPr lang="en-US" sz="800"/>
              <a:t>533      911.5582259160591      15930359.94966273                     30</a:t>
            </a:r>
          </a:p>
          <a:p>
            <a:pPr algn="l"/>
            <a:r>
              <a:rPr lang="en-US" sz="800"/>
              <a:t>534      911.5582259160328      24030753.51224135                     31</a:t>
            </a:r>
          </a:p>
          <a:p>
            <a:pPr algn="l"/>
            <a:r>
              <a:rPr lang="en-US" sz="800"/>
              <a:t>535      911.5582259160287      61343623.48869459                     33</a:t>
            </a:r>
          </a:p>
          <a:p>
            <a:pPr algn="l"/>
            <a:r>
              <a:rPr lang="en-US" sz="800"/>
              <a:t>536      911.5582259160283      270303870.8233636                     36</a:t>
            </a:r>
          </a:p>
          <a:p>
            <a:pPr algn="l"/>
            <a:r>
              <a:rPr lang="en-US" sz="800"/>
              <a:t>537  3.49184345211594e+046      1449134037.010994                     37</a:t>
            </a:r>
          </a:p>
          <a:p>
            <a:pPr algn="l"/>
            <a:r>
              <a:rPr lang="en-US" sz="800"/>
              <a:t>538 3.069673501382166e+045        852108790383158                      0</a:t>
            </a:r>
          </a:p>
          <a:p>
            <a:pPr algn="l"/>
            <a:r>
              <a:rPr lang="en-US" sz="800"/>
              <a:t>539  2.69831179788908e+044       4537930335896548                      0</a:t>
            </a:r>
          </a:p>
          <a:p>
            <a:pPr algn="l"/>
            <a:r>
              <a:rPr lang="en-US" sz="800"/>
              <a:t>540 2.367433801556169e+043        385498944465370                      0</a:t>
            </a:r>
          </a:p>
          <a:p>
            <a:pPr algn="l"/>
            <a:r>
              <a:rPr lang="en-US" sz="800"/>
              <a:t>541 2.076361031812634e+042       3097237535703708                      0</a:t>
            </a:r>
          </a:p>
          <a:p>
            <a:pPr algn="l"/>
            <a:r>
              <a:rPr lang="en-US" sz="800"/>
              <a:t>542 1.822541551179271e+041      33242229069417.91                      0</a:t>
            </a:r>
          </a:p>
          <a:p>
            <a:pPr algn="l"/>
            <a:r>
              <a:rPr lang="en-US" sz="800"/>
              <a:t>543 1.600063425363023e+040      14774406937926.27                      0</a:t>
            </a:r>
          </a:p>
          <a:p>
            <a:pPr algn="l"/>
            <a:r>
              <a:rPr lang="en-US" sz="800"/>
              <a:t>544 1.404746207285646e+039      6566444533918.473                      0</a:t>
            </a:r>
          </a:p>
          <a:p>
            <a:pPr algn="l"/>
            <a:r>
              <a:rPr lang="en-US" sz="800"/>
              <a:t>545 1.233287110541644e+038      2918450882066.597                      0</a:t>
            </a:r>
          </a:p>
          <a:p>
            <a:pPr algn="l"/>
            <a:r>
              <a:rPr lang="en-US" sz="800"/>
              <a:t>546  1.08272443863228e+037      1297090576381.942                      0</a:t>
            </a:r>
          </a:p>
          <a:p>
            <a:pPr algn="l"/>
            <a:r>
              <a:rPr lang="en-US" sz="800"/>
              <a:t>547 9.505656035362124e+035      576489882157.1621                      0</a:t>
            </a:r>
          </a:p>
          <a:p>
            <a:pPr algn="l"/>
            <a:r>
              <a:rPr lang="en-US" sz="800"/>
              <a:t>548 8.345141743170154e+034      256217563478.1535                      0</a:t>
            </a:r>
          </a:p>
          <a:p>
            <a:pPr algn="l"/>
            <a:r>
              <a:rPr lang="en-US" sz="800"/>
              <a:t>549 7.326254397145844e+033      113874108324.3427                      0</a:t>
            </a:r>
          </a:p>
          <a:p>
            <a:pPr algn="l"/>
            <a:r>
              <a:rPr lang="en-US" sz="800"/>
              <a:t>550 6.431812844934661e+032       50610674329.1402                      0</a:t>
            </a:r>
          </a:p>
          <a:p>
            <a:pPr algn="l"/>
            <a:r>
              <a:rPr lang="en-US" sz="800"/>
              <a:t>551 5.646584663954685e+031      22493633036.59393                      0</a:t>
            </a:r>
          </a:p>
          <a:p>
            <a:pPr algn="l"/>
            <a:r>
              <a:rPr lang="en-US" sz="800"/>
              <a:t>552 4.957221102621446e+030      9997170237.841267                      0</a:t>
            </a:r>
          </a:p>
          <a:p>
            <a:pPr algn="l"/>
            <a:r>
              <a:rPr lang="en-US" sz="800"/>
              <a:t>553 4.352025957829303e+029      4443189302.407218                      0</a:t>
            </a:r>
          </a:p>
          <a:p>
            <a:pPr algn="l"/>
            <a:r>
              <a:rPr lang="en-US" sz="800"/>
              <a:t>554 3.820716914695086e+028       1974752224.21198                      0</a:t>
            </a:r>
          </a:p>
          <a:p>
            <a:pPr algn="l"/>
            <a:r>
              <a:rPr lang="en-US" sz="800"/>
              <a:t>555 3.354263363063087e+027      877667556.3722069                      0</a:t>
            </a:r>
          </a:p>
          <a:p>
            <a:pPr algn="l"/>
            <a:r>
              <a:rPr lang="en-US" sz="800"/>
              <a:t>556 2.944755252605031e+026      390074350.9126642                      0</a:t>
            </a:r>
          </a:p>
          <a:p>
            <a:pPr algn="l"/>
            <a:r>
              <a:rPr lang="en-US" sz="800"/>
              <a:t>557 2.585246503891461e+025       173366420.194133                      0</a:t>
            </a:r>
          </a:p>
          <a:p>
            <a:pPr algn="l"/>
            <a:r>
              <a:rPr lang="en-US" sz="800"/>
              <a:t>558 2.269627788656087e+024      77051757.12844344                      0</a:t>
            </a:r>
          </a:p>
          <a:p>
            <a:pPr algn="l"/>
            <a:r>
              <a:rPr lang="en-US" sz="800"/>
              <a:t>559 1.992539795503144e+023      34245224.61782803                      0</a:t>
            </a:r>
          </a:p>
          <a:p>
            <a:pPr algn="l"/>
            <a:r>
              <a:rPr lang="en-US" sz="800"/>
              <a:t>560 1.749279965336719e+022      15220099.28951238                      0</a:t>
            </a:r>
          </a:p>
          <a:p>
            <a:pPr algn="l"/>
            <a:r>
              <a:rPr lang="en-US" sz="800"/>
              <a:t>561 1.535719004389358e+021      6764489.518859224                      0</a:t>
            </a:r>
          </a:p>
          <a:p>
            <a:pPr algn="l"/>
            <a:r>
              <a:rPr lang="en-US" sz="800"/>
              <a:t>562 1.348229880041552e+020      3006440.191442411                      0</a:t>
            </a:r>
          </a:p>
          <a:p>
            <a:pPr algn="l"/>
            <a:r>
              <a:rPr lang="en-US" sz="800"/>
              <a:t>563 1.183629639376839e+019      1336196.075051557                      0</a:t>
            </a:r>
          </a:p>
          <a:p>
            <a:pPr algn="l"/>
            <a:r>
              <a:rPr lang="en-US" sz="800"/>
              <a:t>564 1.039123234375435e+018      593865.3740679107                      0</a:t>
            </a:r>
          </a:p>
          <a:p>
            <a:pPr algn="l"/>
            <a:r>
              <a:rPr lang="en-US" sz="800"/>
              <a:t>565 9.122560121766278e+016      263940.6142819041                      0</a:t>
            </a:r>
          </a:p>
          <a:p>
            <a:pPr algn="l"/>
            <a:r>
              <a:rPr lang="en-US" sz="800"/>
              <a:t>566       8008718192108798      117307.3936725558                      0</a:t>
            </a:r>
          </a:p>
          <a:p>
            <a:pPr algn="l"/>
            <a:r>
              <a:rPr lang="en-US" sz="800"/>
              <a:t>567      703074819280977.1      52137.07276119457                      0</a:t>
            </a:r>
          </a:p>
          <a:p>
            <a:pPr algn="l"/>
            <a:r>
              <a:rPr lang="en-US" sz="800"/>
              <a:t>568      61719528852643.77      23172.48622330204                      0</a:t>
            </a:r>
          </a:p>
          <a:p>
            <a:pPr algn="l"/>
            <a:r>
              <a:rPr lang="en-US" sz="800"/>
              <a:t>569      5417563228243.717      10299.33758881115                      0</a:t>
            </a:r>
          </a:p>
          <a:p>
            <a:pPr algn="l"/>
            <a:r>
              <a:rPr lang="en-US" sz="800"/>
              <a:t>570      475438504747.7184       4577.94022366432                      0</a:t>
            </a:r>
          </a:p>
          <a:p>
            <a:pPr algn="l"/>
            <a:r>
              <a:rPr lang="en-US" sz="800"/>
              <a:t>571      41703392920.99177      2035.101459524197                      0</a:t>
            </a:r>
          </a:p>
          <a:p>
            <a:pPr algn="l"/>
            <a:r>
              <a:rPr lang="en-US" sz="800"/>
              <a:t>572      3653673045.469794      904.9608220081112                      0</a:t>
            </a:r>
          </a:p>
          <a:p>
            <a:pPr algn="l"/>
            <a:r>
              <a:rPr lang="en-US" sz="800"/>
              <a:t>573      319126796.8576535      402.6970579918194                      0</a:t>
            </a:r>
          </a:p>
          <a:p>
            <a:pPr algn="l"/>
            <a:r>
              <a:rPr lang="en-US" sz="800"/>
              <a:t>574      27648253.85108419      179.5099551037737                      0</a:t>
            </a:r>
          </a:p>
          <a:p>
            <a:pPr algn="l"/>
            <a:r>
              <a:rPr lang="en-US" sz="800"/>
              <a:t>575      2342506.602786343      80.38939043234075                      0</a:t>
            </a:r>
          </a:p>
          <a:p>
            <a:pPr algn="l"/>
            <a:r>
              <a:rPr lang="en-US" sz="800"/>
              <a:t>576      186208.3151354507      36.45854612304928                      0</a:t>
            </a:r>
          </a:p>
          <a:p>
            <a:pPr algn="l"/>
            <a:r>
              <a:rPr lang="en-US" sz="800"/>
              <a:t>577      12215.04229043173        17.138760388086                      0</a:t>
            </a:r>
          </a:p>
          <a:p>
            <a:pPr algn="l"/>
            <a:r>
              <a:rPr lang="en-US" sz="800"/>
              <a:t>578      439.1344485719081      8.923073862733974                      0</a:t>
            </a:r>
          </a:p>
          <a:p>
            <a:pPr algn="l"/>
            <a:r>
              <a:rPr lang="en-US" sz="800"/>
              <a:t>579      2.583934193273544      6.028980813901598                      0</a:t>
            </a:r>
          </a:p>
          <a:p>
            <a:pPr algn="l"/>
            <a:r>
              <a:rPr lang="en-US" sz="800"/>
              <a:t>580  0.0001572670489240601      5.748568257774626                      0</a:t>
            </a:r>
          </a:p>
          <a:p>
            <a:pPr algn="l"/>
            <a:r>
              <a:rPr lang="en-US" sz="800"/>
              <a:t>581 6.155641219034018e-013      5.748567499839049                      0</a:t>
            </a:r>
          </a:p>
          <a:p>
            <a:pPr algn="l"/>
            <a:r>
              <a:rPr lang="en-US" sz="800"/>
              <a:t>Total Steps:  581</a:t>
            </a:r>
          </a:p>
          <a:p>
            <a:pPr algn="l"/>
            <a:r>
              <a:rPr lang="en-US" sz="800"/>
              <a:t>-----Final Condition Properties---------</a:t>
            </a:r>
          </a:p>
          <a:p>
            <a:pPr algn="l"/>
            <a:r>
              <a:rPr lang="en-US" sz="800"/>
              <a:t>Max:  5.4701</a:t>
            </a:r>
          </a:p>
          <a:p>
            <a:pPr algn="l"/>
            <a:r>
              <a:rPr lang="en-US" sz="800"/>
              <a:t>CM:   12.4221</a:t>
            </a:r>
          </a:p>
          <a:p>
            <a:pPr algn="l"/>
            <a:r>
              <a:rPr lang="en-US" sz="800"/>
              <a:t>Mass: 590.6738</a:t>
            </a:r>
          </a:p>
        </p:txBody>
      </p:sp>
      <p:sp>
        <p:nvSpPr>
          <p:cNvPr id="6" name="Rectangle 5"/>
          <p:cNvSpPr/>
          <p:nvPr/>
        </p:nvSpPr>
        <p:spPr>
          <a:xfrm>
            <a:off x="0" y="0"/>
            <a:ext cx="4114800" cy="6670675"/>
          </a:xfrm>
          <a:prstGeom prst="rect">
            <a:avLst/>
          </a:prstGeom>
        </p:spPr>
        <p:txBody>
          <a:bodyPr>
            <a:spAutoFit/>
          </a:bodyPr>
          <a:lstStyle/>
          <a:p>
            <a:pPr algn="l">
              <a:defRPr/>
            </a:pPr>
            <a:r>
              <a:rPr lang="en-US" sz="950" dirty="0"/>
              <a:t>Step#     Residual    Condition(J)  LineS Step#</a:t>
            </a:r>
          </a:p>
          <a:p>
            <a:pPr algn="l">
              <a:defRPr/>
            </a:pPr>
            <a:r>
              <a:rPr lang="en-US" sz="950" dirty="0"/>
              <a:t>-----------------------------------------------</a:t>
            </a:r>
          </a:p>
          <a:p>
            <a:pPr algn="l">
              <a:defRPr/>
            </a:pPr>
            <a:r>
              <a:rPr lang="en-US" sz="950" dirty="0"/>
              <a:t>  0       5.22619790250016                      0                      0</a:t>
            </a:r>
          </a:p>
          <a:p>
            <a:pPr algn="l">
              <a:defRPr/>
            </a:pPr>
            <a:r>
              <a:rPr lang="en-US" sz="950" dirty="0"/>
              <a:t>  1       2.99172499545966      796.1501495784778                      0</a:t>
            </a:r>
          </a:p>
          <a:p>
            <a:pPr algn="l">
              <a:defRPr/>
            </a:pPr>
            <a:r>
              <a:rPr lang="en-US" sz="950" dirty="0"/>
              <a:t>  2     0.2978772031907325      188.2274046101671                      0</a:t>
            </a:r>
          </a:p>
          <a:p>
            <a:pPr algn="l">
              <a:defRPr/>
            </a:pPr>
            <a:r>
              <a:rPr lang="en-US" sz="950" dirty="0"/>
              <a:t>  3      0.121676259118867      193.4295862948274                      0</a:t>
            </a:r>
          </a:p>
          <a:p>
            <a:pPr algn="l">
              <a:defRPr/>
            </a:pPr>
            <a:r>
              <a:rPr lang="en-US" sz="950" dirty="0"/>
              <a:t>  4     0.1005959422940175       234.955148989153                      2</a:t>
            </a:r>
          </a:p>
          <a:p>
            <a:pPr algn="l">
              <a:defRPr/>
            </a:pPr>
            <a:r>
              <a:rPr lang="en-US" sz="950" dirty="0"/>
              <a:t>  5    0.08687872157450557      267.4620841571193                      2</a:t>
            </a:r>
          </a:p>
          <a:p>
            <a:pPr algn="l">
              <a:defRPr/>
            </a:pPr>
            <a:r>
              <a:rPr lang="en-US" sz="950" dirty="0"/>
              <a:t>  6    0.07974408773822915      321.8440660508367                      2</a:t>
            </a:r>
          </a:p>
          <a:p>
            <a:pPr algn="l">
              <a:defRPr/>
            </a:pPr>
            <a:r>
              <a:rPr lang="en-US" sz="950" dirty="0"/>
              <a:t>  7    0.07491429050555119      428.6113179685262                      3</a:t>
            </a:r>
          </a:p>
          <a:p>
            <a:pPr algn="l">
              <a:defRPr/>
            </a:pPr>
            <a:r>
              <a:rPr lang="en-US" sz="950" dirty="0"/>
              <a:t>  8    0.07106872164845381      497.9722580425154                      3</a:t>
            </a:r>
          </a:p>
          <a:p>
            <a:pPr algn="l">
              <a:defRPr/>
            </a:pPr>
            <a:r>
              <a:rPr lang="en-US" sz="950" dirty="0"/>
              <a:t>  9    0.06862693746478102      612.1102540886681                      3</a:t>
            </a:r>
          </a:p>
          <a:p>
            <a:pPr algn="l">
              <a:defRPr/>
            </a:pPr>
            <a:r>
              <a:rPr lang="en-US" sz="950" dirty="0"/>
              <a:t> 10    0.06711106953269443       847.611825844868                      4</a:t>
            </a:r>
          </a:p>
          <a:p>
            <a:pPr algn="l">
              <a:defRPr/>
            </a:pPr>
            <a:r>
              <a:rPr lang="en-US" sz="950" dirty="0"/>
              <a:t> 11      0.065996248861456      1034.459947609872                      4</a:t>
            </a:r>
          </a:p>
          <a:p>
            <a:pPr algn="l">
              <a:defRPr/>
            </a:pPr>
            <a:r>
              <a:rPr lang="en-US" sz="950" dirty="0"/>
              <a:t> 12    0.06581495261181448       1411.76161855796                      4</a:t>
            </a:r>
          </a:p>
          <a:p>
            <a:pPr algn="l">
              <a:defRPr/>
            </a:pPr>
            <a:r>
              <a:rPr lang="en-US" sz="950" dirty="0"/>
              <a:t> 13    0.06562826125829732      2803.091990897801                      6</a:t>
            </a:r>
          </a:p>
          <a:p>
            <a:pPr algn="l">
              <a:defRPr/>
            </a:pPr>
            <a:r>
              <a:rPr lang="en-US" sz="950" dirty="0"/>
              <a:t> 14    0.06554135900581039      3736.501386657929                      6</a:t>
            </a:r>
          </a:p>
          <a:p>
            <a:pPr algn="l">
              <a:defRPr/>
            </a:pPr>
            <a:r>
              <a:rPr lang="en-US" sz="950" dirty="0"/>
              <a:t> 15    0.06552128867571345        6729.8057402667                      7</a:t>
            </a:r>
          </a:p>
          <a:p>
            <a:pPr algn="l">
              <a:defRPr/>
            </a:pPr>
            <a:r>
              <a:rPr lang="en-US" sz="950" dirty="0"/>
              <a:t> 16     0.0655129632230856      14204.69222218501                      9</a:t>
            </a:r>
          </a:p>
          <a:p>
            <a:pPr algn="l">
              <a:defRPr/>
            </a:pPr>
            <a:r>
              <a:rPr lang="en-US" sz="950" dirty="0"/>
              <a:t> 17    0.06550925233130567      20718.99397651843                     10</a:t>
            </a:r>
          </a:p>
          <a:p>
            <a:pPr algn="l">
              <a:defRPr/>
            </a:pPr>
            <a:r>
              <a:rPr lang="en-US" sz="950" dirty="0"/>
              <a:t> 18    0.06550721714869769      27467.46339901692                     10</a:t>
            </a:r>
          </a:p>
          <a:p>
            <a:pPr algn="l">
              <a:defRPr/>
            </a:pPr>
            <a:r>
              <a:rPr lang="en-US" sz="950" dirty="0"/>
              <a:t> 19     0.0655066596367877      48361.52593889406                     11</a:t>
            </a:r>
          </a:p>
          <a:p>
            <a:pPr algn="l">
              <a:defRPr/>
            </a:pPr>
            <a:r>
              <a:rPr lang="en-US" sz="950" dirty="0"/>
              <a:t> 20    0.06550647886689419      95257.28850608041                     13</a:t>
            </a:r>
          </a:p>
          <a:p>
            <a:pPr algn="l">
              <a:defRPr/>
            </a:pPr>
            <a:r>
              <a:rPr lang="en-US" sz="950" dirty="0"/>
              <a:t> 21    0.06550639215199962      128415.6653110048                     13</a:t>
            </a:r>
          </a:p>
          <a:p>
            <a:pPr algn="l">
              <a:defRPr/>
            </a:pPr>
            <a:r>
              <a:rPr lang="en-US" sz="950" dirty="0"/>
              <a:t> 22    0.06550638369436701      241986.8737725746                     14</a:t>
            </a:r>
          </a:p>
          <a:p>
            <a:pPr algn="l">
              <a:defRPr/>
            </a:pPr>
            <a:r>
              <a:rPr lang="en-US" sz="950" dirty="0"/>
              <a:t> 23    0.06550638122591251      625292.7838271492                     16</a:t>
            </a:r>
          </a:p>
          <a:p>
            <a:pPr algn="l">
              <a:defRPr/>
            </a:pPr>
            <a:r>
              <a:rPr lang="en-US" sz="950" dirty="0"/>
              <a:t> 24    0.06550638035941669      1401382.322955673                     18</a:t>
            </a:r>
          </a:p>
          <a:p>
            <a:pPr algn="l">
              <a:defRPr/>
            </a:pPr>
            <a:r>
              <a:rPr lang="en-US" sz="950" dirty="0"/>
              <a:t> 25    0.06550638001821033      2247324.695204415                     19</a:t>
            </a:r>
          </a:p>
          <a:p>
            <a:pPr algn="l">
              <a:defRPr/>
            </a:pPr>
            <a:r>
              <a:rPr lang="en-US" sz="950" dirty="0"/>
              <a:t> 26    0.06550637987639803      3490266.986615733                     20</a:t>
            </a:r>
          </a:p>
          <a:p>
            <a:pPr algn="l">
              <a:defRPr/>
            </a:pPr>
            <a:r>
              <a:rPr lang="en-US" sz="950" dirty="0"/>
              <a:t> 27    0.06550637981414602      5102687.524891628                     21</a:t>
            </a:r>
          </a:p>
          <a:p>
            <a:pPr algn="l">
              <a:defRPr/>
            </a:pPr>
            <a:r>
              <a:rPr lang="en-US" sz="950" dirty="0"/>
              <a:t> 28     0.0655063797804704       6789674.05596276                     21</a:t>
            </a:r>
          </a:p>
          <a:p>
            <a:pPr algn="l">
              <a:defRPr/>
            </a:pPr>
            <a:r>
              <a:rPr lang="en-US" sz="950" dirty="0"/>
              <a:t> 29    0.06550637977225322      12122479.74547861                     22</a:t>
            </a:r>
          </a:p>
          <a:p>
            <a:pPr algn="l">
              <a:defRPr/>
            </a:pPr>
            <a:r>
              <a:rPr lang="en-US" sz="950" dirty="0"/>
              <a:t> 30    0.06550637976952121      25040524.23194617                     24</a:t>
            </a:r>
          </a:p>
          <a:p>
            <a:pPr algn="l">
              <a:defRPr/>
            </a:pPr>
            <a:r>
              <a:rPr lang="en-US" sz="950" dirty="0"/>
              <a:t> 31    0.06550637976906613      35664902.63737655                     24</a:t>
            </a:r>
          </a:p>
          <a:p>
            <a:pPr algn="l">
              <a:defRPr/>
            </a:pPr>
            <a:r>
              <a:rPr lang="en-US" sz="950" dirty="0"/>
              <a:t> 32    0.06550637976892211      90134894.88678479                     26</a:t>
            </a:r>
          </a:p>
          <a:p>
            <a:pPr algn="l">
              <a:defRPr/>
            </a:pPr>
            <a:r>
              <a:rPr lang="en-US" sz="950" dirty="0"/>
              <a:t> 33    0.06550637976887372      188708949.7157354                     28</a:t>
            </a:r>
          </a:p>
          <a:p>
            <a:pPr algn="l">
              <a:defRPr/>
            </a:pPr>
            <a:r>
              <a:rPr lang="en-US" sz="950" dirty="0"/>
              <a:t> 34    0.06550637976887171      273439532.7386097                     28</a:t>
            </a:r>
          </a:p>
          <a:p>
            <a:pPr algn="l">
              <a:defRPr/>
            </a:pPr>
            <a:r>
              <a:rPr lang="en-US" sz="950" dirty="0"/>
              <a:t> 35    0.06550637976886901      782636725.9953386                     31</a:t>
            </a:r>
          </a:p>
          <a:p>
            <a:pPr algn="l">
              <a:defRPr/>
            </a:pPr>
            <a:r>
              <a:rPr lang="en-US" sz="950" dirty="0"/>
              <a:t> 36    0.06550637976886782      1065229581.033463                     31</a:t>
            </a:r>
          </a:p>
          <a:p>
            <a:pPr algn="l">
              <a:defRPr/>
            </a:pPr>
            <a:r>
              <a:rPr lang="en-US" sz="950" dirty="0"/>
              <a:t> 37     0.0655063797688674      2095644194.106355                     33</a:t>
            </a:r>
          </a:p>
          <a:p>
            <a:pPr algn="l">
              <a:defRPr/>
            </a:pPr>
            <a:r>
              <a:rPr lang="en-US" sz="950" dirty="0"/>
              <a:t> 38    0.06550637976886721      2821640165.693458                     33</a:t>
            </a:r>
          </a:p>
          <a:p>
            <a:pPr algn="l">
              <a:defRPr/>
            </a:pPr>
            <a:r>
              <a:rPr lang="en-US" sz="950" dirty="0"/>
              <a:t> 39  2.41852753294327e+035      5296597944.269397                     37</a:t>
            </a:r>
          </a:p>
          <a:p>
            <a:pPr algn="l">
              <a:defRPr/>
            </a:pPr>
            <a:r>
              <a:rPr lang="en-US" sz="950" dirty="0"/>
              <a:t> 40 2.123267093355255e+034       2350681510.08705                      0</a:t>
            </a:r>
          </a:p>
          <a:p>
            <a:pPr algn="l">
              <a:defRPr/>
            </a:pPr>
            <a:r>
              <a:rPr lang="en-US" sz="950" dirty="0"/>
              <a:t> 41 1.864048304472526e+033      2415050359.328377                      0</a:t>
            </a:r>
          </a:p>
          <a:p>
            <a:pPr algn="l">
              <a:defRPr/>
            </a:pPr>
            <a:r>
              <a:rPr lang="en-US" sz="950" dirty="0"/>
              <a:t> 42 1.636481843048948e+032       2574697045.34308                      0</a:t>
            </a:r>
          </a:p>
        </p:txBody>
      </p:sp>
      <p:sp>
        <p:nvSpPr>
          <p:cNvPr id="7" name="Rectangle 6"/>
          <p:cNvSpPr/>
          <p:nvPr/>
        </p:nvSpPr>
        <p:spPr>
          <a:xfrm>
            <a:off x="4191000" y="0"/>
            <a:ext cx="4572000" cy="6008688"/>
          </a:xfrm>
          <a:prstGeom prst="rect">
            <a:avLst/>
          </a:prstGeom>
        </p:spPr>
        <p:txBody>
          <a:bodyPr>
            <a:spAutoFit/>
          </a:bodyPr>
          <a:lstStyle/>
          <a:p>
            <a:pPr algn="l">
              <a:defRPr/>
            </a:pPr>
            <a:r>
              <a:rPr lang="en-US" sz="950" dirty="0"/>
              <a:t>547 9.505656035362124e+035      576489882157.1621                      0</a:t>
            </a:r>
          </a:p>
          <a:p>
            <a:pPr algn="l">
              <a:defRPr/>
            </a:pPr>
            <a:r>
              <a:rPr lang="en-US" sz="950" dirty="0"/>
              <a:t>548 8.345141743170154e+034      256217563478.1535                      0</a:t>
            </a:r>
          </a:p>
          <a:p>
            <a:pPr algn="l">
              <a:defRPr/>
            </a:pPr>
            <a:r>
              <a:rPr lang="en-US" sz="950" dirty="0"/>
              <a:t>549 7.326254397145844e+033      113874108324.3427                      0</a:t>
            </a:r>
          </a:p>
          <a:p>
            <a:pPr algn="l">
              <a:defRPr/>
            </a:pPr>
            <a:r>
              <a:rPr lang="en-US" sz="950" dirty="0"/>
              <a:t>550 6.431812844934661e+032       50610674329.1402                      0</a:t>
            </a:r>
          </a:p>
          <a:p>
            <a:pPr algn="l">
              <a:defRPr/>
            </a:pPr>
            <a:r>
              <a:rPr lang="en-US" sz="950" dirty="0"/>
              <a:t>551 5.646584663954685e+031      22493633036.59393                      0</a:t>
            </a:r>
          </a:p>
          <a:p>
            <a:pPr algn="l">
              <a:defRPr/>
            </a:pPr>
            <a:r>
              <a:rPr lang="en-US" sz="950" dirty="0"/>
              <a:t>552 4.957221102621446e+030      9997170237.841267                      0</a:t>
            </a:r>
          </a:p>
          <a:p>
            <a:pPr algn="l">
              <a:defRPr/>
            </a:pPr>
            <a:r>
              <a:rPr lang="en-US" sz="950" dirty="0"/>
              <a:t>553 4.352025957829303e+029      4443189302.407218                      0</a:t>
            </a:r>
          </a:p>
          <a:p>
            <a:pPr algn="l">
              <a:defRPr/>
            </a:pPr>
            <a:r>
              <a:rPr lang="en-US" sz="950" dirty="0"/>
              <a:t>554 3.820716914695086e+028       1974752224.21198                      0</a:t>
            </a:r>
          </a:p>
          <a:p>
            <a:pPr algn="l">
              <a:defRPr/>
            </a:pPr>
            <a:r>
              <a:rPr lang="en-US" sz="950" dirty="0"/>
              <a:t>555 3.354263363063087e+027      877667556.3722069                      0</a:t>
            </a:r>
          </a:p>
          <a:p>
            <a:pPr algn="l">
              <a:defRPr/>
            </a:pPr>
            <a:r>
              <a:rPr lang="en-US" sz="950" dirty="0"/>
              <a:t>556 2.944755252605031e+026      390074350.9126642                      0</a:t>
            </a:r>
          </a:p>
          <a:p>
            <a:pPr algn="l">
              <a:defRPr/>
            </a:pPr>
            <a:r>
              <a:rPr lang="en-US" sz="950" dirty="0"/>
              <a:t>557 2.585246503891461e+025       173366420.194133                      0</a:t>
            </a:r>
          </a:p>
          <a:p>
            <a:pPr algn="l">
              <a:defRPr/>
            </a:pPr>
            <a:r>
              <a:rPr lang="en-US" sz="950" dirty="0"/>
              <a:t>558 2.269627788656087e+024      77051757.12844344                      0</a:t>
            </a:r>
          </a:p>
          <a:p>
            <a:pPr algn="l">
              <a:defRPr/>
            </a:pPr>
            <a:r>
              <a:rPr lang="en-US" sz="950" dirty="0"/>
              <a:t>559 1.992539795503144e+023      34245224.61782803                      0</a:t>
            </a:r>
          </a:p>
          <a:p>
            <a:pPr algn="l">
              <a:defRPr/>
            </a:pPr>
            <a:r>
              <a:rPr lang="en-US" sz="950" dirty="0"/>
              <a:t>560 1.749279965336719e+022      15220099.28951238                      0</a:t>
            </a:r>
          </a:p>
          <a:p>
            <a:pPr algn="l">
              <a:defRPr/>
            </a:pPr>
            <a:r>
              <a:rPr lang="en-US" sz="950" dirty="0"/>
              <a:t>561 1.535719004389358e+021      6764489.518859224                      0</a:t>
            </a:r>
          </a:p>
          <a:p>
            <a:pPr algn="l">
              <a:defRPr/>
            </a:pPr>
            <a:r>
              <a:rPr lang="en-US" sz="950" dirty="0"/>
              <a:t>562 1.348229880041552e+020      3006440.191442411                      0</a:t>
            </a:r>
          </a:p>
          <a:p>
            <a:pPr algn="l">
              <a:defRPr/>
            </a:pPr>
            <a:r>
              <a:rPr lang="en-US" sz="950" dirty="0"/>
              <a:t>563 1.183629639376839e+019      1336196.075051557                      0</a:t>
            </a:r>
          </a:p>
          <a:p>
            <a:pPr algn="l">
              <a:defRPr/>
            </a:pPr>
            <a:r>
              <a:rPr lang="en-US" sz="950" dirty="0"/>
              <a:t>564 1.039123234375435e+018      593865.3740679107                      0</a:t>
            </a:r>
          </a:p>
          <a:p>
            <a:pPr algn="l">
              <a:defRPr/>
            </a:pPr>
            <a:r>
              <a:rPr lang="en-US" sz="950" dirty="0"/>
              <a:t>565 9.122560121766278e+016      263940.6142819041                      0</a:t>
            </a:r>
          </a:p>
          <a:p>
            <a:pPr algn="l">
              <a:defRPr/>
            </a:pPr>
            <a:r>
              <a:rPr lang="en-US" sz="950" dirty="0"/>
              <a:t>566       8008718192108798      117307.3936725558                      0</a:t>
            </a:r>
          </a:p>
          <a:p>
            <a:pPr algn="l">
              <a:defRPr/>
            </a:pPr>
            <a:r>
              <a:rPr lang="en-US" sz="950" dirty="0"/>
              <a:t>567      703074819280977.1      52137.07276119457                      0</a:t>
            </a:r>
          </a:p>
          <a:p>
            <a:pPr algn="l">
              <a:defRPr/>
            </a:pPr>
            <a:r>
              <a:rPr lang="en-US" sz="950" dirty="0"/>
              <a:t>568      61719528852643.77      23172.48622330204                      0</a:t>
            </a:r>
          </a:p>
          <a:p>
            <a:pPr algn="l">
              <a:defRPr/>
            </a:pPr>
            <a:r>
              <a:rPr lang="en-US" sz="950" dirty="0"/>
              <a:t>569      5417563228243.717      10299.33758881115                      0</a:t>
            </a:r>
          </a:p>
          <a:p>
            <a:pPr algn="l">
              <a:defRPr/>
            </a:pPr>
            <a:r>
              <a:rPr lang="en-US" sz="950" dirty="0"/>
              <a:t>570      475438504747.7184       4577.94022366432                      0</a:t>
            </a:r>
          </a:p>
          <a:p>
            <a:pPr algn="l">
              <a:defRPr/>
            </a:pPr>
            <a:r>
              <a:rPr lang="en-US" sz="950" dirty="0"/>
              <a:t>571      41703392920.99177      2035.101459524197                      0</a:t>
            </a:r>
          </a:p>
          <a:p>
            <a:pPr algn="l">
              <a:defRPr/>
            </a:pPr>
            <a:r>
              <a:rPr lang="en-US" sz="950" dirty="0"/>
              <a:t>572      3653673045.469794      904.9608220081112                      0</a:t>
            </a:r>
          </a:p>
          <a:p>
            <a:pPr algn="l">
              <a:defRPr/>
            </a:pPr>
            <a:r>
              <a:rPr lang="en-US" sz="950" dirty="0"/>
              <a:t>573      319126796.8576535      402.6970579918194                      0</a:t>
            </a:r>
          </a:p>
          <a:p>
            <a:pPr algn="l">
              <a:defRPr/>
            </a:pPr>
            <a:r>
              <a:rPr lang="en-US" sz="950" dirty="0"/>
              <a:t>574      27648253.85108419      179.5099551037737                      0</a:t>
            </a:r>
          </a:p>
          <a:p>
            <a:pPr algn="l">
              <a:defRPr/>
            </a:pPr>
            <a:r>
              <a:rPr lang="en-US" sz="950" dirty="0"/>
              <a:t>575      2342506.602786343      80.38939043234075                      0</a:t>
            </a:r>
          </a:p>
          <a:p>
            <a:pPr algn="l">
              <a:defRPr/>
            </a:pPr>
            <a:r>
              <a:rPr lang="en-US" sz="950" dirty="0"/>
              <a:t>576      186208.3151354507      36.45854612304928                      0</a:t>
            </a:r>
          </a:p>
          <a:p>
            <a:pPr algn="l">
              <a:defRPr/>
            </a:pPr>
            <a:r>
              <a:rPr lang="en-US" sz="950" dirty="0"/>
              <a:t>577      12215.04229043173        17.138760388086                      0</a:t>
            </a:r>
          </a:p>
          <a:p>
            <a:pPr algn="l">
              <a:defRPr/>
            </a:pPr>
            <a:r>
              <a:rPr lang="en-US" sz="950" dirty="0"/>
              <a:t>578      439.1344485719081      8.923073862733974                      0</a:t>
            </a:r>
          </a:p>
          <a:p>
            <a:pPr algn="l">
              <a:defRPr/>
            </a:pPr>
            <a:r>
              <a:rPr lang="en-US" sz="950" dirty="0"/>
              <a:t>579      2.583934193273544      6.028980813901598                      0</a:t>
            </a:r>
          </a:p>
          <a:p>
            <a:pPr algn="l">
              <a:defRPr/>
            </a:pPr>
            <a:r>
              <a:rPr lang="en-US" sz="950" dirty="0"/>
              <a:t>580  0.0001572670489240601      5.748568257774626                      0</a:t>
            </a:r>
          </a:p>
          <a:p>
            <a:pPr algn="l">
              <a:defRPr/>
            </a:pPr>
            <a:r>
              <a:rPr lang="en-US" sz="950" dirty="0"/>
              <a:t>581 6.155641219034018e-013      5.748567499839049                      0</a:t>
            </a:r>
          </a:p>
          <a:p>
            <a:pPr algn="l">
              <a:defRPr/>
            </a:pPr>
            <a:r>
              <a:rPr lang="en-US" sz="1400" b="1" dirty="0"/>
              <a:t>Total Steps:  581</a:t>
            </a:r>
          </a:p>
          <a:p>
            <a:pPr algn="l">
              <a:defRPr/>
            </a:pPr>
            <a:r>
              <a:rPr lang="en-US" sz="950" dirty="0"/>
              <a:t>-----Final Condition Properties---------</a:t>
            </a:r>
          </a:p>
          <a:p>
            <a:pPr algn="l">
              <a:defRPr/>
            </a:pPr>
            <a:r>
              <a:rPr lang="en-US" sz="950" dirty="0"/>
              <a:t>Max:  5.4701</a:t>
            </a:r>
          </a:p>
          <a:p>
            <a:pPr algn="l">
              <a:defRPr/>
            </a:pPr>
            <a:r>
              <a:rPr lang="en-US" sz="950" dirty="0"/>
              <a:t>CM:   12.4221</a:t>
            </a:r>
          </a:p>
          <a:p>
            <a:pPr algn="l">
              <a:defRPr/>
            </a:pPr>
            <a:r>
              <a:rPr lang="en-US" sz="950" dirty="0"/>
              <a:t>Mass: 590.6738</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48000"/>
            <a:ext cx="8001000" cy="731837"/>
          </a:xfrm>
        </p:spPr>
        <p:txBody>
          <a:bodyPr>
            <a:noAutofit/>
          </a:bodyPr>
          <a:lstStyle/>
          <a:p>
            <a:pPr>
              <a:defRPr/>
            </a:pPr>
            <a:r>
              <a:rPr lang="en-US" sz="8000" b="0" dirty="0" smtClean="0">
                <a:ln>
                  <a:noFill/>
                </a:ln>
                <a:solidFill>
                  <a:schemeClr val="tx1"/>
                </a:solidFill>
                <a:effectLst/>
              </a:rPr>
              <a:t>Newton’s Method</a:t>
            </a:r>
            <a:br>
              <a:rPr lang="en-US" sz="8000" b="0" dirty="0" smtClean="0">
                <a:ln>
                  <a:noFill/>
                </a:ln>
                <a:solidFill>
                  <a:schemeClr val="tx1"/>
                </a:solidFill>
                <a:effectLst/>
              </a:rPr>
            </a:br>
            <a:r>
              <a:rPr lang="en-US" sz="8000" b="0" dirty="0" smtClean="0">
                <a:ln>
                  <a:noFill/>
                </a:ln>
                <a:solidFill>
                  <a:schemeClr val="tx1"/>
                </a:solidFill>
                <a:effectLst/>
              </a:rPr>
              <a:t>RESULTS</a:t>
            </a:r>
            <a:endParaRPr lang="en-US" sz="8000" b="0" dirty="0">
              <a:ln>
                <a:noFill/>
              </a:ln>
              <a:solidFill>
                <a:schemeClr val="tx1"/>
              </a:solidFill>
              <a:effectLst/>
            </a:endParaRPr>
          </a:p>
        </p:txBody>
      </p:sp>
      <p:pic>
        <p:nvPicPr>
          <p:cNvPr id="30723" name="Picture 2" descr="Init1SECH.jpg"/>
          <p:cNvPicPr preferRelativeResize="0">
            <a:picLocks/>
          </p:cNvPicPr>
          <p:nvPr/>
        </p:nvPicPr>
        <p:blipFill>
          <a:blip r:embed="rId3">
            <a:lum contrast="-40000"/>
          </a:blip>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30724" name="Picture 3" descr="Init2VA.jpg"/>
          <p:cNvPicPr preferRelativeResize="0">
            <a:picLocks/>
          </p:cNvPicPr>
          <p:nvPr/>
        </p:nvPicPr>
        <p:blipFill>
          <a:blip r:embed="rId4">
            <a:lum contrast="-40000"/>
          </a:blip>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30725" name="Picture 4" descr="Init3EXP.jpg"/>
          <p:cNvPicPr preferRelativeResize="0">
            <a:picLocks/>
          </p:cNvPicPr>
          <p:nvPr/>
        </p:nvPicPr>
        <p:blipFill>
          <a:blip r:embed="rId5"/>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30726" name="Picture 5" descr="Init4WACKO.jpg"/>
          <p:cNvPicPr preferRelativeResize="0">
            <a:picLocks/>
          </p:cNvPicPr>
          <p:nvPr/>
        </p:nvPicPr>
        <p:blipFill>
          <a:blip r:embed="rId6">
            <a:lum contrast="-40000"/>
          </a:blip>
          <a:srcRect/>
          <a:stretch>
            <a:fillRect/>
          </a:stretch>
        </p:blipFill>
        <p:spPr bwMode="auto">
          <a:xfrm>
            <a:off x="4572000" y="3429000"/>
            <a:ext cx="4572000" cy="3429000"/>
          </a:xfrm>
          <a:prstGeom prst="rect">
            <a:avLst/>
          </a:prstGeom>
          <a:noFill/>
          <a:ln w="9525">
            <a:solidFill>
              <a:schemeClr val="bg1"/>
            </a:solidFill>
            <a:miter lim="800000"/>
            <a:headEnd/>
            <a:tailEnd/>
          </a:ln>
        </p:spPr>
      </p:pic>
      <p:pic>
        <p:nvPicPr>
          <p:cNvPr id="30727" name="Picture 7" descr="Init1SECH.jpg"/>
          <p:cNvPicPr preferRelativeResize="0">
            <a:picLocks/>
          </p:cNvPicPr>
          <p:nvPr/>
        </p:nvPicPr>
        <p:blipFill>
          <a:blip r:embed="rId3"/>
          <a:srcRect/>
          <a:stretch>
            <a:fillRect/>
          </a:stretch>
        </p:blipFill>
        <p:spPr bwMode="auto">
          <a:xfrm>
            <a:off x="20269200" y="13106400"/>
            <a:ext cx="5715000" cy="5029200"/>
          </a:xfrm>
          <a:prstGeom prst="rect">
            <a:avLst/>
          </a:prstGeom>
          <a:noFill/>
          <a:ln w="9525">
            <a:solidFill>
              <a:schemeClr val="bg1"/>
            </a:solidFill>
            <a:miter lim="800000"/>
            <a:headEnd/>
            <a:tailEnd/>
          </a:ln>
        </p:spPr>
      </p:pic>
      <p:pic>
        <p:nvPicPr>
          <p:cNvPr id="12" name="Picture 11" descr="ALG3_I3_final.jpg"/>
          <p:cNvPicPr>
            <a:picLocks noChangeAspect="1"/>
          </p:cNvPicPr>
          <p:nvPr/>
        </p:nvPicPr>
        <p:blipFill>
          <a:blip r:embed="rId7"/>
          <a:srcRect/>
          <a:stretch>
            <a:fillRect/>
          </a:stretch>
        </p:blipFill>
        <p:spPr bwMode="auto">
          <a:xfrm>
            <a:off x="4572000" y="3429000"/>
            <a:ext cx="4572000" cy="3429000"/>
          </a:xfrm>
          <a:prstGeom prst="rect">
            <a:avLst/>
          </a:prstGeom>
          <a:noFill/>
          <a:ln w="9525">
            <a:solidFill>
              <a:schemeClr val="bg1"/>
            </a:solidFill>
            <a:miter lim="800000"/>
            <a:headEnd/>
            <a:tailEnd/>
          </a:ln>
        </p:spPr>
      </p:pic>
      <p:pic>
        <p:nvPicPr>
          <p:cNvPr id="13" name="Picture 12" descr="ALG3_I3_path.jpg"/>
          <p:cNvPicPr>
            <a:picLocks noChangeAspect="1"/>
          </p:cNvPicPr>
          <p:nvPr/>
        </p:nvPicPr>
        <p:blipFill>
          <a:blip r:embed="rId8"/>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14" name="Picture 13" descr="ALG3_I3_residuals.jpg"/>
          <p:cNvPicPr>
            <a:picLocks noChangeAspect="1"/>
          </p:cNvPicPr>
          <p:nvPr/>
        </p:nvPicPr>
        <p:blipFill>
          <a:blip r:embed="rId9"/>
          <a:srcRect/>
          <a:stretch>
            <a:fillRect/>
          </a:stretch>
        </p:blipFill>
        <p:spPr bwMode="auto">
          <a:xfrm>
            <a:off x="4572000" y="0"/>
            <a:ext cx="4572000" cy="3429000"/>
          </a:xfrm>
          <a:prstGeom prst="rect">
            <a:avLst/>
          </a:prstGeom>
          <a:noFill/>
          <a:ln w="9525">
            <a:solidFill>
              <a:schemeClr val="bg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0" y="0"/>
            <a:ext cx="9144000" cy="6986588"/>
          </a:xfrm>
          <a:prstGeom prst="rect">
            <a:avLst/>
          </a:prstGeom>
          <a:noFill/>
          <a:ln w="9525">
            <a:noFill/>
            <a:miter lim="800000"/>
            <a:headEnd/>
            <a:tailEnd/>
          </a:ln>
        </p:spPr>
        <p:txBody>
          <a:bodyPr>
            <a:spAutoFit/>
          </a:bodyPr>
          <a:lstStyle/>
          <a:p>
            <a:pPr algn="l"/>
            <a:r>
              <a:rPr lang="en-US" sz="2800"/>
              <a:t>Step#     Residual    Condition(J)  LineS Step#</a:t>
            </a:r>
          </a:p>
          <a:p>
            <a:pPr algn="l"/>
            <a:r>
              <a:rPr lang="en-US" sz="2800"/>
              <a:t>-----------------------------------------------</a:t>
            </a:r>
          </a:p>
          <a:p>
            <a:pPr algn="l"/>
            <a:r>
              <a:rPr lang="en-US" sz="2800"/>
              <a:t>0    0.033363214              0              	0</a:t>
            </a:r>
          </a:p>
          <a:p>
            <a:pPr algn="l"/>
            <a:r>
              <a:rPr lang="en-US" sz="2800"/>
              <a:t>1  0.00039380249      421.00531             0</a:t>
            </a:r>
          </a:p>
          <a:p>
            <a:pPr algn="l"/>
            <a:r>
              <a:rPr lang="en-US" sz="2800"/>
              <a:t>2  0.00035989367       2604.837              2</a:t>
            </a:r>
          </a:p>
          <a:p>
            <a:pPr algn="l"/>
            <a:r>
              <a:rPr lang="en-US" sz="2800"/>
              <a:t>3  0.00031341553      2578.9335             2</a:t>
            </a:r>
          </a:p>
          <a:p>
            <a:pPr algn="l"/>
            <a:r>
              <a:rPr lang="en-US" sz="2800"/>
              <a:t>4  0.00026149268      2505.3694             2</a:t>
            </a:r>
          </a:p>
          <a:p>
            <a:pPr algn="l"/>
            <a:r>
              <a:rPr lang="en-US" sz="2800"/>
              <a:t>5  0.00020880265      2408.0862             1</a:t>
            </a:r>
          </a:p>
          <a:p>
            <a:pPr algn="l"/>
            <a:r>
              <a:rPr lang="en-US" sz="2800"/>
              <a:t>6  6.245865e-005      2193.6241              0</a:t>
            </a:r>
          </a:p>
          <a:p>
            <a:pPr algn="l"/>
            <a:r>
              <a:rPr lang="en-US" sz="2800"/>
              <a:t>7 3.3290085e-007      1714.4091             0</a:t>
            </a:r>
          </a:p>
          <a:p>
            <a:pPr algn="l"/>
            <a:r>
              <a:rPr lang="en-US" sz="2800"/>
              <a:t>8 7.7006987e-012       1630.077              0</a:t>
            </a:r>
          </a:p>
          <a:p>
            <a:pPr algn="l"/>
            <a:r>
              <a:rPr lang="en-US" sz="2800" b="1"/>
              <a:t>Total Steps:  8</a:t>
            </a:r>
          </a:p>
          <a:p>
            <a:pPr algn="l"/>
            <a:r>
              <a:rPr lang="en-US" sz="2800"/>
              <a:t>-----Final Condition Properties---------</a:t>
            </a:r>
          </a:p>
          <a:p>
            <a:pPr algn="l"/>
            <a:r>
              <a:rPr lang="en-US" sz="2800"/>
              <a:t>Max:  0.7773</a:t>
            </a:r>
          </a:p>
          <a:p>
            <a:pPr algn="l"/>
            <a:r>
              <a:rPr lang="en-US" sz="2800"/>
              <a:t>CM:   6.7029</a:t>
            </a:r>
          </a:p>
          <a:p>
            <a:pPr algn="l"/>
            <a:r>
              <a:rPr lang="en-US" sz="2800"/>
              <a:t>Mass: 2.1191</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48000"/>
            <a:ext cx="8001000" cy="731837"/>
          </a:xfrm>
        </p:spPr>
        <p:txBody>
          <a:bodyPr>
            <a:noAutofit/>
          </a:bodyPr>
          <a:lstStyle/>
          <a:p>
            <a:pPr>
              <a:defRPr/>
            </a:pPr>
            <a:r>
              <a:rPr lang="en-US" sz="8000" b="0" dirty="0" smtClean="0">
                <a:ln>
                  <a:noFill/>
                </a:ln>
                <a:solidFill>
                  <a:schemeClr val="tx1"/>
                </a:solidFill>
                <a:effectLst/>
              </a:rPr>
              <a:t>Newton’s Method</a:t>
            </a:r>
            <a:br>
              <a:rPr lang="en-US" sz="8000" b="0" dirty="0" smtClean="0">
                <a:ln>
                  <a:noFill/>
                </a:ln>
                <a:solidFill>
                  <a:schemeClr val="tx1"/>
                </a:solidFill>
                <a:effectLst/>
              </a:rPr>
            </a:br>
            <a:r>
              <a:rPr lang="en-US" sz="8000" b="0" dirty="0" smtClean="0">
                <a:ln>
                  <a:noFill/>
                </a:ln>
                <a:solidFill>
                  <a:schemeClr val="tx1"/>
                </a:solidFill>
                <a:effectLst/>
              </a:rPr>
              <a:t>RESULTS</a:t>
            </a:r>
            <a:endParaRPr lang="en-US" sz="8000" b="0" dirty="0">
              <a:ln>
                <a:noFill/>
              </a:ln>
              <a:solidFill>
                <a:schemeClr val="tx1"/>
              </a:solidFill>
              <a:effectLst/>
            </a:endParaRPr>
          </a:p>
        </p:txBody>
      </p:sp>
      <p:pic>
        <p:nvPicPr>
          <p:cNvPr id="32771" name="Picture 2" descr="Init1SECH.jpg"/>
          <p:cNvPicPr preferRelativeResize="0">
            <a:picLocks/>
          </p:cNvPicPr>
          <p:nvPr/>
        </p:nvPicPr>
        <p:blipFill>
          <a:blip r:embed="rId3">
            <a:lum contrast="-40000"/>
          </a:blip>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32772" name="Picture 3" descr="Init2VA.jpg"/>
          <p:cNvPicPr preferRelativeResize="0">
            <a:picLocks/>
          </p:cNvPicPr>
          <p:nvPr/>
        </p:nvPicPr>
        <p:blipFill>
          <a:blip r:embed="rId4">
            <a:lum contrast="-40000"/>
          </a:blip>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32773" name="Picture 4" descr="Init3EXP.jpg"/>
          <p:cNvPicPr preferRelativeResize="0">
            <a:picLocks/>
          </p:cNvPicPr>
          <p:nvPr/>
        </p:nvPicPr>
        <p:blipFill>
          <a:blip r:embed="rId5">
            <a:lum contrast="-40000"/>
          </a:blip>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32774" name="Picture 5" descr="Init4WACKO.jpg"/>
          <p:cNvPicPr preferRelativeResize="0">
            <a:picLocks/>
          </p:cNvPicPr>
          <p:nvPr/>
        </p:nvPicPr>
        <p:blipFill>
          <a:blip r:embed="rId6"/>
          <a:srcRect/>
          <a:stretch>
            <a:fillRect/>
          </a:stretch>
        </p:blipFill>
        <p:spPr bwMode="auto">
          <a:xfrm>
            <a:off x="4572000" y="3429000"/>
            <a:ext cx="4572000" cy="3429000"/>
          </a:xfrm>
          <a:prstGeom prst="rect">
            <a:avLst/>
          </a:prstGeom>
          <a:noFill/>
          <a:ln w="9525">
            <a:solidFill>
              <a:schemeClr val="bg1"/>
            </a:solidFill>
            <a:miter lim="800000"/>
            <a:headEnd/>
            <a:tailEnd/>
          </a:ln>
        </p:spPr>
      </p:pic>
      <p:pic>
        <p:nvPicPr>
          <p:cNvPr id="32775" name="Picture 7" descr="Init1SECH.jpg"/>
          <p:cNvPicPr preferRelativeResize="0">
            <a:picLocks/>
          </p:cNvPicPr>
          <p:nvPr/>
        </p:nvPicPr>
        <p:blipFill>
          <a:blip r:embed="rId3"/>
          <a:srcRect/>
          <a:stretch>
            <a:fillRect/>
          </a:stretch>
        </p:blipFill>
        <p:spPr bwMode="auto">
          <a:xfrm>
            <a:off x="20269200" y="13106400"/>
            <a:ext cx="5715000" cy="5029200"/>
          </a:xfrm>
          <a:prstGeom prst="rect">
            <a:avLst/>
          </a:prstGeom>
          <a:noFill/>
          <a:ln w="9525">
            <a:solidFill>
              <a:schemeClr val="bg1"/>
            </a:solidFill>
            <a:miter lim="800000"/>
            <a:headEnd/>
            <a:tailEnd/>
          </a:ln>
        </p:spPr>
      </p:pic>
      <p:pic>
        <p:nvPicPr>
          <p:cNvPr id="12" name="Picture 11" descr="ALG3_I4_final.jpg"/>
          <p:cNvPicPr>
            <a:picLocks noChangeAspect="1"/>
          </p:cNvPicPr>
          <p:nvPr/>
        </p:nvPicPr>
        <p:blipFill>
          <a:blip r:embed="rId7"/>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13" name="Picture 12" descr="ALG3_I4_path.jpg"/>
          <p:cNvPicPr>
            <a:picLocks noChangeAspect="1"/>
          </p:cNvPicPr>
          <p:nvPr/>
        </p:nvPicPr>
        <p:blipFill>
          <a:blip r:embed="rId8"/>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14" name="Picture 13" descr="ALG3_I4_residuals.jpg"/>
          <p:cNvPicPr>
            <a:picLocks noChangeAspect="1"/>
          </p:cNvPicPr>
          <p:nvPr/>
        </p:nvPicPr>
        <p:blipFill>
          <a:blip r:embed="rId9"/>
          <a:srcRect/>
          <a:stretch>
            <a:fillRect/>
          </a:stretch>
        </p:blipFill>
        <p:spPr bwMode="auto">
          <a:xfrm>
            <a:off x="4572000" y="0"/>
            <a:ext cx="4572000" cy="3429000"/>
          </a:xfrm>
          <a:prstGeom prst="rect">
            <a:avLst/>
          </a:prstGeom>
          <a:noFill/>
          <a:ln w="9525">
            <a:solidFill>
              <a:schemeClr val="bg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038600" cy="6378575"/>
          </a:xfrm>
          <a:prstGeom prst="rect">
            <a:avLst/>
          </a:prstGeom>
        </p:spPr>
        <p:txBody>
          <a:bodyPr>
            <a:spAutoFit/>
          </a:bodyPr>
          <a:lstStyle/>
          <a:p>
            <a:pPr algn="l">
              <a:defRPr/>
            </a:pPr>
            <a:r>
              <a:rPr lang="en-US" sz="950" dirty="0"/>
              <a:t>Step#     Residual    Condition(J)  LineS Step#</a:t>
            </a:r>
          </a:p>
          <a:p>
            <a:pPr algn="l">
              <a:defRPr/>
            </a:pPr>
            <a:r>
              <a:rPr lang="en-US" sz="950" dirty="0"/>
              <a:t>-----------------------------------------------</a:t>
            </a:r>
          </a:p>
          <a:p>
            <a:pPr algn="l">
              <a:defRPr/>
            </a:pPr>
            <a:r>
              <a:rPr lang="en-US" sz="950" dirty="0"/>
              <a:t>  0      10.30707460404252                      0                      0</a:t>
            </a:r>
          </a:p>
          <a:p>
            <a:pPr algn="l">
              <a:defRPr/>
            </a:pPr>
            <a:r>
              <a:rPr lang="en-US" sz="950" dirty="0"/>
              <a:t>  1      3.797131473139255      322.4617916529514                      1</a:t>
            </a:r>
          </a:p>
          <a:p>
            <a:pPr algn="l">
              <a:defRPr/>
            </a:pPr>
            <a:r>
              <a:rPr lang="en-US" sz="950" dirty="0"/>
              <a:t>  2    0.07115109498970441      943.6074879975586                      0</a:t>
            </a:r>
          </a:p>
          <a:p>
            <a:pPr algn="l">
              <a:defRPr/>
            </a:pPr>
            <a:r>
              <a:rPr lang="en-US" sz="950" dirty="0"/>
              <a:t>  3    0.03744462278914643      490.1899153456031                      1</a:t>
            </a:r>
          </a:p>
          <a:p>
            <a:pPr algn="l">
              <a:defRPr/>
            </a:pPr>
            <a:r>
              <a:rPr lang="en-US" sz="950" dirty="0"/>
              <a:t>  4    0.02365792022086447      611.4123317512531                      1</a:t>
            </a:r>
          </a:p>
          <a:p>
            <a:pPr algn="l">
              <a:defRPr/>
            </a:pPr>
            <a:r>
              <a:rPr lang="en-US" sz="950" dirty="0"/>
              <a:t>  5    0.01918080282968191      854.8242505100453                      1</a:t>
            </a:r>
          </a:p>
          <a:p>
            <a:pPr algn="l">
              <a:defRPr/>
            </a:pPr>
            <a:r>
              <a:rPr lang="en-US" sz="950" dirty="0"/>
              <a:t>  6    0.01651704407930783      1532.170036961514                      2</a:t>
            </a:r>
          </a:p>
          <a:p>
            <a:pPr algn="l">
              <a:defRPr/>
            </a:pPr>
            <a:r>
              <a:rPr lang="en-US" sz="950" dirty="0"/>
              <a:t>  7    0.01490582303286623      2107.968491008808                      2</a:t>
            </a:r>
          </a:p>
          <a:p>
            <a:pPr algn="l">
              <a:defRPr/>
            </a:pPr>
            <a:r>
              <a:rPr lang="en-US" sz="950" dirty="0"/>
              <a:t>  8     0.0141008652947429       3786.49236656563                      3</a:t>
            </a:r>
          </a:p>
          <a:p>
            <a:pPr algn="l">
              <a:defRPr/>
            </a:pPr>
            <a:r>
              <a:rPr lang="en-US" sz="950" dirty="0"/>
              <a:t>  9    0.01389364070957266      6042.567133434887                      3</a:t>
            </a:r>
          </a:p>
          <a:p>
            <a:pPr algn="l">
              <a:defRPr/>
            </a:pPr>
            <a:r>
              <a:rPr lang="en-US" sz="950" dirty="0"/>
              <a:t> 10    0.01388801557441571      64263.63095271237                      8</a:t>
            </a:r>
          </a:p>
          <a:p>
            <a:pPr algn="l">
              <a:defRPr/>
            </a:pPr>
            <a:r>
              <a:rPr lang="en-US" sz="950" dirty="0"/>
              <a:t> 11    0.01388699122837631      143064.9832301558                      9</a:t>
            </a:r>
          </a:p>
          <a:p>
            <a:pPr algn="l">
              <a:defRPr/>
            </a:pPr>
            <a:r>
              <a:rPr lang="en-US" sz="950" dirty="0"/>
              <a:t> 12    0.01388699121673601      46671125.13037878                     21</a:t>
            </a:r>
          </a:p>
          <a:p>
            <a:pPr algn="l">
              <a:defRPr/>
            </a:pPr>
            <a:r>
              <a:rPr lang="en-US" sz="950" dirty="0"/>
              <a:t> 13    0.01388699121530514      133858352.1706111                     23</a:t>
            </a:r>
          </a:p>
          <a:p>
            <a:pPr algn="l">
              <a:defRPr/>
            </a:pPr>
            <a:r>
              <a:rPr lang="en-US" sz="950" dirty="0"/>
              <a:t> 14    0.01388699121526349      486981616.0436305                     25</a:t>
            </a:r>
          </a:p>
          <a:p>
            <a:pPr algn="l">
              <a:defRPr/>
            </a:pPr>
            <a:r>
              <a:rPr lang="en-US" sz="950" dirty="0"/>
              <a:t> 15    0.01388699121525387      1629561163.706319                     28</a:t>
            </a:r>
          </a:p>
          <a:p>
            <a:pPr algn="l">
              <a:defRPr/>
            </a:pPr>
            <a:r>
              <a:rPr lang="en-US" sz="950" dirty="0"/>
              <a:t> 16    0.01388699121525355      5905195283.845445                     30</a:t>
            </a:r>
          </a:p>
          <a:p>
            <a:pPr algn="l">
              <a:defRPr/>
            </a:pPr>
            <a:r>
              <a:rPr lang="en-US" sz="950" dirty="0"/>
              <a:t> 17    0.01388699121525349      20594014523.17369                     33</a:t>
            </a:r>
          </a:p>
          <a:p>
            <a:pPr algn="l">
              <a:defRPr/>
            </a:pPr>
            <a:r>
              <a:rPr lang="en-US" sz="950" dirty="0"/>
              <a:t> 18    0.01388699121525349      93077636849.30943                     35</a:t>
            </a:r>
          </a:p>
          <a:p>
            <a:pPr algn="l">
              <a:defRPr/>
            </a:pPr>
            <a:r>
              <a:rPr lang="en-US" sz="950" dirty="0"/>
              <a:t> 19    0.01388699121525349      80755513787.10925                     36</a:t>
            </a:r>
          </a:p>
          <a:p>
            <a:pPr algn="l">
              <a:defRPr/>
            </a:pPr>
            <a:r>
              <a:rPr lang="en-US" sz="950" dirty="0"/>
              <a:t> 20 3.062685219395272e+038      199527754813.8188                     37</a:t>
            </a:r>
          </a:p>
          <a:p>
            <a:pPr algn="l">
              <a:defRPr/>
            </a:pPr>
            <a:r>
              <a:rPr lang="en-US" sz="950" dirty="0"/>
              <a:t> 21 2.688797510252713e+037      123479431.4044606                      0</a:t>
            </a:r>
          </a:p>
          <a:p>
            <a:pPr algn="l">
              <a:defRPr/>
            </a:pPr>
            <a:r>
              <a:rPr lang="en-US" sz="950" dirty="0"/>
              <a:t> 22 2.360551068312359e+036      123496946.7286027                      0</a:t>
            </a:r>
          </a:p>
          <a:p>
            <a:pPr algn="l">
              <a:defRPr/>
            </a:pPr>
            <a:r>
              <a:rPr lang="en-US" sz="950" dirty="0"/>
              <a:t> 23 2.072360590807894e+035      123535740.3969428                      0</a:t>
            </a:r>
          </a:p>
          <a:p>
            <a:pPr algn="l">
              <a:defRPr/>
            </a:pPr>
            <a:r>
              <a:rPr lang="en-US" sz="950" dirty="0"/>
              <a:t> 24 1.819359251158322e+034      123624004.0639431                      0</a:t>
            </a:r>
          </a:p>
          <a:p>
            <a:pPr algn="l">
              <a:defRPr/>
            </a:pPr>
            <a:r>
              <a:rPr lang="en-US" sz="950" dirty="0"/>
              <a:t> 25 1.597245474102144e+033       123823715.518533                      0</a:t>
            </a:r>
          </a:p>
          <a:p>
            <a:pPr algn="l">
              <a:defRPr/>
            </a:pPr>
            <a:r>
              <a:rPr lang="en-US" sz="950" dirty="0"/>
              <a:t> 26 1.402250926467128e+032       124274961.154876                      0</a:t>
            </a:r>
          </a:p>
          <a:p>
            <a:pPr algn="l">
              <a:defRPr/>
            </a:pPr>
            <a:r>
              <a:rPr lang="en-US" sz="950" dirty="0"/>
              <a:t> 27 1.231059933712162e+031      125302980.4081386                      0</a:t>
            </a:r>
          </a:p>
          <a:p>
            <a:pPr algn="l">
              <a:defRPr/>
            </a:pPr>
            <a:r>
              <a:rPr lang="en-US" sz="950" dirty="0"/>
              <a:t> 28  1.08076857954966e+030      127684124.6453414                      0</a:t>
            </a:r>
          </a:p>
          <a:p>
            <a:pPr algn="l">
              <a:defRPr/>
            </a:pPr>
            <a:r>
              <a:rPr lang="en-US" sz="950" dirty="0"/>
              <a:t> 29 9.488249542925848e+028      133414019.4673169                      0</a:t>
            </a:r>
          </a:p>
          <a:p>
            <a:pPr algn="l">
              <a:defRPr/>
            </a:pPr>
            <a:r>
              <a:rPr lang="en-US" sz="950" dirty="0"/>
              <a:t> 30 8.329864720128605e+027      148565725.9665471                      0</a:t>
            </a:r>
          </a:p>
          <a:p>
            <a:pPr algn="l">
              <a:defRPr/>
            </a:pPr>
            <a:r>
              <a:rPr lang="en-US" sz="950" dirty="0"/>
              <a:t> 31 7.312905089990378e+026      201106191.9085737                      0</a:t>
            </a:r>
          </a:p>
          <a:p>
            <a:pPr algn="l">
              <a:defRPr/>
            </a:pPr>
            <a:r>
              <a:rPr lang="en-US" sz="950" dirty="0"/>
              <a:t> 32 6.420113028024181e+025      1213598918.433669                      0</a:t>
            </a:r>
          </a:p>
          <a:p>
            <a:pPr algn="l">
              <a:defRPr/>
            </a:pPr>
            <a:r>
              <a:rPr lang="en-US" sz="950" dirty="0"/>
              <a:t> 33 5.636313625281138e+024      106312327.4968097                      0</a:t>
            </a:r>
          </a:p>
          <a:p>
            <a:pPr algn="l">
              <a:defRPr/>
            </a:pPr>
            <a:r>
              <a:rPr lang="en-US" sz="950" dirty="0"/>
              <a:t> 34 4.948202817671482e+023      412868538.8075058                      0</a:t>
            </a:r>
          </a:p>
          <a:p>
            <a:pPr algn="l">
              <a:defRPr/>
            </a:pPr>
            <a:r>
              <a:rPr lang="en-US" sz="950" dirty="0"/>
              <a:t> 35 4.344101844881039e+022      70391619.55867852                      0</a:t>
            </a:r>
          </a:p>
          <a:p>
            <a:pPr algn="l">
              <a:defRPr/>
            </a:pPr>
            <a:r>
              <a:rPr lang="en-US" sz="950" dirty="0"/>
              <a:t> 36 3.813752599680354e+021      69134151.76510152                      0</a:t>
            </a:r>
          </a:p>
          <a:p>
            <a:pPr algn="l">
              <a:defRPr/>
            </a:pPr>
            <a:r>
              <a:rPr lang="en-US" sz="950" dirty="0"/>
              <a:t> 37 3.348150120193049e+020      43623211.44328512                      0</a:t>
            </a:r>
          </a:p>
          <a:p>
            <a:pPr algn="l">
              <a:defRPr/>
            </a:pPr>
            <a:r>
              <a:rPr lang="en-US" sz="950" dirty="0"/>
              <a:t> 38 2.939390592610986e+019       21440336.2786524                      0</a:t>
            </a:r>
          </a:p>
          <a:p>
            <a:pPr algn="l">
              <a:defRPr/>
            </a:pPr>
            <a:r>
              <a:rPr lang="en-US" sz="950" dirty="0"/>
              <a:t> 39 2.580534133097374e+018      6155072.032409518                      0</a:t>
            </a:r>
          </a:p>
          <a:p>
            <a:pPr algn="l">
              <a:defRPr/>
            </a:pPr>
            <a:r>
              <a:rPr lang="en-US" sz="950" dirty="0"/>
              <a:t> 40 2.265488073079859e+017      3568437.662941985                      0</a:t>
            </a:r>
          </a:p>
        </p:txBody>
      </p:sp>
      <p:sp>
        <p:nvSpPr>
          <p:cNvPr id="5" name="Rectangle 4"/>
          <p:cNvSpPr/>
          <p:nvPr/>
        </p:nvSpPr>
        <p:spPr>
          <a:xfrm>
            <a:off x="4267200" y="304800"/>
            <a:ext cx="4876800" cy="5894388"/>
          </a:xfrm>
          <a:prstGeom prst="rect">
            <a:avLst/>
          </a:prstGeom>
        </p:spPr>
        <p:txBody>
          <a:bodyPr>
            <a:spAutoFit/>
          </a:bodyPr>
          <a:lstStyle/>
          <a:p>
            <a:pPr algn="l">
              <a:defRPr/>
            </a:pPr>
            <a:r>
              <a:rPr lang="en-US" sz="950" dirty="0"/>
              <a:t>477 2.826378723668735e+034      964788687917.1434                      0</a:t>
            </a:r>
          </a:p>
          <a:p>
            <a:pPr algn="l">
              <a:defRPr/>
            </a:pPr>
            <a:r>
              <a:rPr lang="en-US" sz="950" dirty="0"/>
              <a:t>478 2.481333428351101e+033      428850710945.7627                      0</a:t>
            </a:r>
          </a:p>
          <a:p>
            <a:pPr algn="l">
              <a:defRPr/>
            </a:pPr>
            <a:r>
              <a:rPr lang="en-US" sz="950" dirty="0"/>
              <a:t>479 2.178414714881758e+032      190617284739.9199                      0</a:t>
            </a:r>
          </a:p>
          <a:p>
            <a:pPr algn="l">
              <a:defRPr/>
            </a:pPr>
            <a:r>
              <a:rPr lang="en-US" sz="950" dirty="0"/>
              <a:t>480 1.912461923662651e+031      84723322546.55176                      0</a:t>
            </a:r>
          </a:p>
          <a:p>
            <a:pPr algn="l">
              <a:defRPr/>
            </a:pPr>
            <a:r>
              <a:rPr lang="en-US" sz="950" dirty="0"/>
              <a:t>481 1.678984860450694e+030      37656122408.94354                      0</a:t>
            </a:r>
          </a:p>
          <a:p>
            <a:pPr algn="l">
              <a:defRPr/>
            </a:pPr>
            <a:r>
              <a:rPr lang="en-US" sz="950" dirty="0"/>
              <a:t>482 1.474010201362974e+029      16736465162.63288                      0</a:t>
            </a:r>
          </a:p>
          <a:p>
            <a:pPr algn="l">
              <a:defRPr/>
            </a:pPr>
            <a:r>
              <a:rPr lang="en-US" sz="950" dirty="0"/>
              <a:t>483 1.294059494646432e+028       7438565641.04763                      0</a:t>
            </a:r>
          </a:p>
          <a:p>
            <a:pPr algn="l">
              <a:defRPr/>
            </a:pPr>
            <a:r>
              <a:rPr lang="en-US" sz="950" dirty="0"/>
              <a:t>484  1.13607252232962e+027      3306068057.195754                      0</a:t>
            </a:r>
          </a:p>
          <a:p>
            <a:pPr algn="l">
              <a:defRPr/>
            </a:pPr>
            <a:r>
              <a:rPr lang="en-US" sz="950" dirty="0"/>
              <a:t>485 9.973737387786114e+025      1469374478.564027                      0</a:t>
            </a:r>
          </a:p>
          <a:p>
            <a:pPr algn="l">
              <a:defRPr/>
            </a:pPr>
            <a:r>
              <a:rPr lang="en-US" sz="950" dirty="0"/>
              <a:t>486 8.756099962055483e+024      653058589.8246759                      0</a:t>
            </a:r>
          </a:p>
          <a:p>
            <a:pPr algn="l">
              <a:defRPr/>
            </a:pPr>
            <a:r>
              <a:rPr lang="en-US" sz="950" dirty="0"/>
              <a:t>487 7.687108296911345e+023      290249114.0527888                      0</a:t>
            </a:r>
          </a:p>
          <a:p>
            <a:pPr algn="l">
              <a:defRPr/>
            </a:pPr>
            <a:r>
              <a:rPr lang="en-US" sz="950" dirty="0"/>
              <a:t>488  6.74862353352539e+022      128999869.6401254                      0</a:t>
            </a:r>
          </a:p>
          <a:p>
            <a:pPr algn="l">
              <a:defRPr/>
            </a:pPr>
            <a:r>
              <a:rPr lang="en-US" sz="950" dirty="0"/>
              <a:t>489 5.924718054396952e+021      57333372.47835999                      0</a:t>
            </a:r>
          </a:p>
          <a:p>
            <a:pPr algn="l">
              <a:defRPr/>
            </a:pPr>
            <a:r>
              <a:rPr lang="en-US" sz="950" dirty="0"/>
              <a:t>490 5.201397689937174e+020      25481530.51197834                      0</a:t>
            </a:r>
          </a:p>
          <a:p>
            <a:pPr algn="l">
              <a:defRPr/>
            </a:pPr>
            <a:r>
              <a:rPr lang="en-US" sz="950" dirty="0"/>
              <a:t>491 4.566380994231568e+019      11325134.57751725                      0</a:t>
            </a:r>
          </a:p>
          <a:p>
            <a:pPr algn="l">
              <a:defRPr/>
            </a:pPr>
            <a:r>
              <a:rPr lang="en-US" sz="950" dirty="0"/>
              <a:t>492 4.008886654001893e+018      5033397.478228724                      0</a:t>
            </a:r>
          </a:p>
          <a:p>
            <a:pPr algn="l">
              <a:defRPr/>
            </a:pPr>
            <a:r>
              <a:rPr lang="en-US" sz="950" dirty="0"/>
              <a:t>493  3.51944739406462e+017      2237068.565268261                      0</a:t>
            </a:r>
          </a:p>
          <a:p>
            <a:pPr algn="l">
              <a:defRPr/>
            </a:pPr>
            <a:r>
              <a:rPr lang="en-US" sz="950" dirty="0"/>
              <a:t>494 3.089747750112105e+016      994255.3291986552                      0</a:t>
            </a:r>
          </a:p>
          <a:p>
            <a:pPr algn="l">
              <a:defRPr/>
            </a:pPr>
            <a:r>
              <a:rPr lang="en-US" sz="950" dirty="0"/>
              <a:t>495       2712480828671470       441893.753430446                      0</a:t>
            </a:r>
          </a:p>
          <a:p>
            <a:pPr algn="l">
              <a:defRPr/>
            </a:pPr>
            <a:r>
              <a:rPr lang="en-US" sz="950" dirty="0"/>
              <a:t>496      238121866488545.8      196399.6737319039                      0</a:t>
            </a:r>
          </a:p>
          <a:p>
            <a:pPr algn="l">
              <a:defRPr/>
            </a:pPr>
            <a:r>
              <a:rPr lang="en-US" sz="950" dirty="0"/>
              <a:t>497      20902916597710.03      87291.18348772884                      0</a:t>
            </a:r>
          </a:p>
          <a:p>
            <a:pPr algn="l">
              <a:defRPr/>
            </a:pPr>
            <a:r>
              <a:rPr lang="en-US" sz="950" dirty="0"/>
              <a:t>498      1834668225024.781      38798.52500571331                      0</a:t>
            </a:r>
          </a:p>
          <a:p>
            <a:pPr algn="l">
              <a:defRPr/>
            </a:pPr>
            <a:r>
              <a:rPr lang="en-US" sz="950" dirty="0"/>
              <a:t>499      160981651201.3958      17246.24725566289                      0</a:t>
            </a:r>
          </a:p>
          <a:p>
            <a:pPr algn="l">
              <a:defRPr/>
            </a:pPr>
            <a:r>
              <a:rPr lang="en-US" sz="950" dirty="0"/>
              <a:t>500      14115018748.53688      7667.492347388859                      0</a:t>
            </a:r>
          </a:p>
          <a:p>
            <a:pPr algn="l">
              <a:defRPr/>
            </a:pPr>
            <a:r>
              <a:rPr lang="en-US" sz="950" dirty="0"/>
              <a:t>501      1235395656.742199      3410.344505397613                      0</a:t>
            </a:r>
          </a:p>
          <a:p>
            <a:pPr algn="l">
              <a:defRPr/>
            </a:pPr>
            <a:r>
              <a:rPr lang="en-US" sz="950" dirty="0"/>
              <a:t>502      107620312.0843097      1518.435722501113                      0</a:t>
            </a:r>
          </a:p>
          <a:p>
            <a:pPr algn="l">
              <a:defRPr/>
            </a:pPr>
            <a:r>
              <a:rPr lang="en-US" sz="950" dirty="0"/>
              <a:t>503      9257296.041192498      677.8817909395556                      0</a:t>
            </a:r>
          </a:p>
          <a:p>
            <a:pPr algn="l">
              <a:defRPr/>
            </a:pPr>
            <a:r>
              <a:rPr lang="en-US" sz="950" dirty="0"/>
              <a:t>504       768682.389541843       304.805679146856                      0</a:t>
            </a:r>
          </a:p>
          <a:p>
            <a:pPr algn="l">
              <a:defRPr/>
            </a:pPr>
            <a:r>
              <a:rPr lang="en-US" sz="950" dirty="0"/>
              <a:t>505      57569.91218064942      139.8223287952065                      0</a:t>
            </a:r>
          </a:p>
          <a:p>
            <a:pPr algn="l">
              <a:defRPr/>
            </a:pPr>
            <a:r>
              <a:rPr lang="en-US" sz="950" dirty="0"/>
              <a:t>506      3138.324498363206      67.91516699487674                      0</a:t>
            </a:r>
          </a:p>
          <a:p>
            <a:pPr algn="l">
              <a:defRPr/>
            </a:pPr>
            <a:r>
              <a:rPr lang="en-US" sz="950" dirty="0"/>
              <a:t>507      63.43544352521602      38.67666622765344                      0</a:t>
            </a:r>
          </a:p>
          <a:p>
            <a:pPr algn="l">
              <a:defRPr/>
            </a:pPr>
            <a:r>
              <a:rPr lang="en-US" sz="950" dirty="0"/>
              <a:t>508    0.07771395352118861      31.04672093946703                      0</a:t>
            </a:r>
          </a:p>
          <a:p>
            <a:pPr algn="l">
              <a:defRPr/>
            </a:pPr>
            <a:r>
              <a:rPr lang="en-US" sz="950" dirty="0"/>
              <a:t>509 1.497480835831153e-007      31.04672094532632                      0</a:t>
            </a:r>
          </a:p>
          <a:p>
            <a:pPr algn="l">
              <a:defRPr/>
            </a:pPr>
            <a:r>
              <a:rPr lang="en-US" sz="950" dirty="0"/>
              <a:t>510  5.61666712243844e-019      31.04672094385549                      0</a:t>
            </a:r>
          </a:p>
          <a:p>
            <a:pPr algn="l">
              <a:defRPr/>
            </a:pPr>
            <a:r>
              <a:rPr lang="en-US" sz="1600" dirty="0"/>
              <a:t>Total Steps:  510</a:t>
            </a:r>
          </a:p>
          <a:p>
            <a:pPr algn="l">
              <a:defRPr/>
            </a:pPr>
            <a:r>
              <a:rPr lang="en-US" sz="950" dirty="0"/>
              <a:t>-----Final Condition Properties---------</a:t>
            </a:r>
          </a:p>
          <a:p>
            <a:pPr algn="l">
              <a:defRPr/>
            </a:pPr>
            <a:r>
              <a:rPr lang="en-US" sz="950" dirty="0"/>
              <a:t>Max:  5.4701</a:t>
            </a:r>
          </a:p>
          <a:p>
            <a:pPr algn="l">
              <a:defRPr/>
            </a:pPr>
            <a:r>
              <a:rPr lang="en-US" sz="950" dirty="0"/>
              <a:t>CM:   11.8571</a:t>
            </a:r>
          </a:p>
          <a:p>
            <a:pPr algn="l">
              <a:defRPr/>
            </a:pPr>
            <a:r>
              <a:rPr lang="en-US" sz="950" dirty="0"/>
              <a:t>Mass: 523.059</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06363"/>
            <a:ext cx="8001000" cy="731837"/>
          </a:xfrm>
        </p:spPr>
        <p:txBody>
          <a:bodyPr/>
          <a:lstStyle/>
          <a:p>
            <a:pPr>
              <a:defRPr/>
            </a:pPr>
            <a:r>
              <a:rPr lang="en-US" b="0" dirty="0" smtClean="0">
                <a:ln>
                  <a:noFill/>
                </a:ln>
                <a:solidFill>
                  <a:schemeClr val="tx1"/>
                </a:solidFill>
                <a:effectLst/>
              </a:rPr>
              <a:t>Gauss-Newton</a:t>
            </a:r>
            <a:endParaRPr lang="en-US" b="0" dirty="0">
              <a:ln>
                <a:noFill/>
              </a:ln>
              <a:solidFill>
                <a:schemeClr val="tx1"/>
              </a:solidFill>
              <a:effectLst/>
            </a:endParaRPr>
          </a:p>
        </p:txBody>
      </p:sp>
      <p:sp>
        <p:nvSpPr>
          <p:cNvPr id="6149" name="TextBox 2"/>
          <p:cNvSpPr txBox="1">
            <a:spLocks noChangeArrowheads="1"/>
          </p:cNvSpPr>
          <p:nvPr/>
        </p:nvSpPr>
        <p:spPr bwMode="auto">
          <a:xfrm>
            <a:off x="533400" y="1066800"/>
            <a:ext cx="8375650" cy="923925"/>
          </a:xfrm>
          <a:prstGeom prst="rect">
            <a:avLst/>
          </a:prstGeom>
          <a:noFill/>
          <a:ln w="9525">
            <a:noFill/>
            <a:miter lim="800000"/>
            <a:headEnd/>
            <a:tailEnd/>
          </a:ln>
        </p:spPr>
        <p:txBody>
          <a:bodyPr wrap="none">
            <a:spAutoFit/>
          </a:bodyPr>
          <a:lstStyle/>
          <a:p>
            <a:pPr algn="l"/>
            <a:r>
              <a:rPr lang="en-US"/>
              <a:t>So far, it is clear that just adding a linesearch to Newton’s method is not enough.</a:t>
            </a:r>
          </a:p>
          <a:p>
            <a:pPr algn="l"/>
            <a:r>
              <a:rPr lang="en-US"/>
              <a:t>Due to the degenerate solutions, the linesearch can get caught.</a:t>
            </a:r>
          </a:p>
          <a:p>
            <a:pPr algn="l"/>
            <a:r>
              <a:rPr lang="en-US"/>
              <a:t>To fix this, the Newton step is redefined as:</a:t>
            </a:r>
          </a:p>
        </p:txBody>
      </p:sp>
      <p:graphicFrame>
        <p:nvGraphicFramePr>
          <p:cNvPr id="6146" name="Object 2"/>
          <p:cNvGraphicFramePr>
            <a:graphicFrameLocks noChangeAspect="1"/>
          </p:cNvGraphicFramePr>
          <p:nvPr/>
        </p:nvGraphicFramePr>
        <p:xfrm>
          <a:off x="2057400" y="2057400"/>
          <a:ext cx="5118100" cy="609600"/>
        </p:xfrm>
        <a:graphic>
          <a:graphicData uri="http://schemas.openxmlformats.org/presentationml/2006/ole">
            <p:oleObj spid="_x0000_s6146" name="Formula" r:id="rId3" imgW="1780560" imgH="212400" progId="Equation.Ribbit">
              <p:embed/>
            </p:oleObj>
          </a:graphicData>
        </a:graphic>
      </p:graphicFrame>
      <p:sp>
        <p:nvSpPr>
          <p:cNvPr id="6150" name="TextBox 4"/>
          <p:cNvSpPr txBox="1">
            <a:spLocks noChangeArrowheads="1"/>
          </p:cNvSpPr>
          <p:nvPr/>
        </p:nvSpPr>
        <p:spPr bwMode="auto">
          <a:xfrm>
            <a:off x="609600" y="2819400"/>
            <a:ext cx="8051800" cy="646113"/>
          </a:xfrm>
          <a:prstGeom prst="rect">
            <a:avLst/>
          </a:prstGeom>
          <a:noFill/>
          <a:ln w="9525">
            <a:noFill/>
            <a:miter lim="800000"/>
            <a:headEnd/>
            <a:tailEnd/>
          </a:ln>
        </p:spPr>
        <p:txBody>
          <a:bodyPr wrap="none">
            <a:spAutoFit/>
          </a:bodyPr>
          <a:lstStyle/>
          <a:p>
            <a:pPr algn="l" rtl="1"/>
            <a:r>
              <a:rPr lang="en-US"/>
              <a:t>For any lambda &gt; 0, the matrix in parentheses is nonsingular, and if lambda-k</a:t>
            </a:r>
          </a:p>
          <a:p>
            <a:pPr algn="l" rtl="1"/>
            <a:r>
              <a:rPr lang="en-US"/>
              <a:t>is bounded away from zero, then there is good convergence.</a:t>
            </a:r>
          </a:p>
        </p:txBody>
      </p:sp>
      <p:sp>
        <p:nvSpPr>
          <p:cNvPr id="6151" name="TextBox 5"/>
          <p:cNvSpPr txBox="1">
            <a:spLocks noChangeArrowheads="1"/>
          </p:cNvSpPr>
          <p:nvPr/>
        </p:nvSpPr>
        <p:spPr bwMode="auto">
          <a:xfrm>
            <a:off x="128588" y="3505200"/>
            <a:ext cx="9015412" cy="923925"/>
          </a:xfrm>
          <a:prstGeom prst="rect">
            <a:avLst/>
          </a:prstGeom>
          <a:noFill/>
          <a:ln w="9525">
            <a:noFill/>
            <a:miter lim="800000"/>
            <a:headEnd/>
            <a:tailEnd/>
          </a:ln>
        </p:spPr>
        <p:txBody>
          <a:bodyPr>
            <a:spAutoFit/>
          </a:bodyPr>
          <a:lstStyle/>
          <a:p>
            <a:pPr algn="l"/>
            <a:r>
              <a:rPr lang="en-US"/>
              <a:t>Using this step, the linesearch should never fail because degenerate solutions are avoided.</a:t>
            </a:r>
          </a:p>
          <a:p>
            <a:pPr algn="l"/>
            <a:endParaRPr lang="en-US"/>
          </a:p>
        </p:txBody>
      </p:sp>
      <p:sp>
        <p:nvSpPr>
          <p:cNvPr id="6152" name="TextBox 6"/>
          <p:cNvSpPr txBox="1">
            <a:spLocks noChangeArrowheads="1"/>
          </p:cNvSpPr>
          <p:nvPr/>
        </p:nvSpPr>
        <p:spPr bwMode="auto">
          <a:xfrm>
            <a:off x="228600" y="4267200"/>
            <a:ext cx="8618538" cy="646113"/>
          </a:xfrm>
          <a:prstGeom prst="rect">
            <a:avLst/>
          </a:prstGeom>
          <a:noFill/>
          <a:ln w="9525">
            <a:noFill/>
            <a:miter lim="800000"/>
            <a:headEnd/>
            <a:tailEnd/>
          </a:ln>
        </p:spPr>
        <p:txBody>
          <a:bodyPr wrap="none">
            <a:spAutoFit/>
          </a:bodyPr>
          <a:lstStyle/>
          <a:p>
            <a:pPr algn="l"/>
            <a:r>
              <a:rPr lang="en-US"/>
              <a:t>One problem is how to pick lambda.  This can be done in a trust-region framework,</a:t>
            </a:r>
          </a:p>
          <a:p>
            <a:pPr algn="l"/>
            <a:r>
              <a:rPr lang="en-US"/>
              <a:t>But for now, lambda is chosen as a constant through guess-and-check.</a:t>
            </a:r>
          </a:p>
        </p:txBody>
      </p:sp>
      <p:sp>
        <p:nvSpPr>
          <p:cNvPr id="6153" name="TextBox 7"/>
          <p:cNvSpPr txBox="1">
            <a:spLocks noChangeArrowheads="1"/>
          </p:cNvSpPr>
          <p:nvPr/>
        </p:nvSpPr>
        <p:spPr bwMode="auto">
          <a:xfrm>
            <a:off x="85725" y="5029200"/>
            <a:ext cx="9058275" cy="369888"/>
          </a:xfrm>
          <a:prstGeom prst="rect">
            <a:avLst/>
          </a:prstGeom>
          <a:noFill/>
          <a:ln w="9525">
            <a:noFill/>
            <a:miter lim="800000"/>
            <a:headEnd/>
            <a:tailEnd/>
          </a:ln>
        </p:spPr>
        <p:txBody>
          <a:bodyPr wrap="none">
            <a:spAutoFit/>
          </a:bodyPr>
          <a:lstStyle/>
          <a:p>
            <a:r>
              <a:rPr lang="en-US"/>
              <a:t>If lambda is too big, then convergence is slower and it makes the step steepest decent.</a:t>
            </a:r>
          </a:p>
        </p:txBody>
      </p:sp>
      <p:sp>
        <p:nvSpPr>
          <p:cNvPr id="6154" name="TextBox 8"/>
          <p:cNvSpPr txBox="1">
            <a:spLocks noChangeArrowheads="1"/>
          </p:cNvSpPr>
          <p:nvPr/>
        </p:nvSpPr>
        <p:spPr bwMode="auto">
          <a:xfrm>
            <a:off x="304800" y="5410200"/>
            <a:ext cx="8507413" cy="369888"/>
          </a:xfrm>
          <a:prstGeom prst="rect">
            <a:avLst/>
          </a:prstGeom>
          <a:noFill/>
          <a:ln w="9525">
            <a:noFill/>
            <a:miter lim="800000"/>
            <a:headEnd/>
            <a:tailEnd/>
          </a:ln>
        </p:spPr>
        <p:txBody>
          <a:bodyPr wrap="none">
            <a:spAutoFit/>
          </a:bodyPr>
          <a:lstStyle/>
          <a:p>
            <a:r>
              <a:rPr lang="en-US"/>
              <a:t>If it is too small, then near singularities, the algorithm will slow down considerably.</a:t>
            </a:r>
          </a:p>
        </p:txBody>
      </p:sp>
      <p:sp>
        <p:nvSpPr>
          <p:cNvPr id="6155" name="TextBox 9"/>
          <p:cNvSpPr txBox="1">
            <a:spLocks noChangeArrowheads="1"/>
          </p:cNvSpPr>
          <p:nvPr/>
        </p:nvSpPr>
        <p:spPr bwMode="auto">
          <a:xfrm>
            <a:off x="304800" y="6096000"/>
            <a:ext cx="3686175" cy="369888"/>
          </a:xfrm>
          <a:prstGeom prst="rect">
            <a:avLst/>
          </a:prstGeom>
          <a:noFill/>
          <a:ln w="9525">
            <a:noFill/>
            <a:miter lim="800000"/>
            <a:headEnd/>
            <a:tailEnd/>
          </a:ln>
        </p:spPr>
        <p:txBody>
          <a:bodyPr wrap="none">
            <a:spAutoFit/>
          </a:bodyPr>
          <a:lstStyle/>
          <a:p>
            <a:r>
              <a:rPr lang="en-US"/>
              <a:t>For the next run, lambda is set to:</a:t>
            </a:r>
          </a:p>
        </p:txBody>
      </p:sp>
      <p:graphicFrame>
        <p:nvGraphicFramePr>
          <p:cNvPr id="6147" name="Object 3"/>
          <p:cNvGraphicFramePr>
            <a:graphicFrameLocks noChangeAspect="1"/>
          </p:cNvGraphicFramePr>
          <p:nvPr/>
        </p:nvGraphicFramePr>
        <p:xfrm>
          <a:off x="4267200" y="6019800"/>
          <a:ext cx="2184400" cy="488950"/>
        </p:xfrm>
        <a:graphic>
          <a:graphicData uri="http://schemas.openxmlformats.org/presentationml/2006/ole">
            <p:oleObj spid="_x0000_s6147" name="Formula" r:id="rId4" imgW="758520" imgH="169200" progId="Equation.Ribbit">
              <p:embed/>
            </p:oleObj>
          </a:graphicData>
        </a:graphic>
      </p:graphicFrame>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0"/>
            <a:ext cx="8229600" cy="914400"/>
          </a:xfrm>
        </p:spPr>
        <p:txBody>
          <a:bodyPr/>
          <a:lstStyle/>
          <a:p>
            <a:pPr eaLnBrk="1" fontAlgn="auto" hangingPunct="1">
              <a:spcAft>
                <a:spcPts val="0"/>
              </a:spcAft>
              <a:defRPr/>
            </a:pPr>
            <a:r>
              <a:rPr lang="en-US" dirty="0">
                <a:ln>
                  <a:noFill/>
                </a:ln>
                <a:solidFill>
                  <a:schemeClr val="tx1"/>
                </a:solidFill>
                <a:effectLst/>
              </a:rPr>
              <a:t>Background</a:t>
            </a:r>
          </a:p>
        </p:txBody>
      </p:sp>
      <p:sp>
        <p:nvSpPr>
          <p:cNvPr id="5" name="TextBox 4"/>
          <p:cNvSpPr txBox="1"/>
          <p:nvPr/>
        </p:nvSpPr>
        <p:spPr>
          <a:xfrm>
            <a:off x="381000" y="838200"/>
            <a:ext cx="8305800" cy="6272213"/>
          </a:xfrm>
          <a:prstGeom prst="rect">
            <a:avLst/>
          </a:prstGeom>
          <a:noFill/>
        </p:spPr>
        <p:txBody>
          <a:bodyPr>
            <a:spAutoFit/>
          </a:bodyPr>
          <a:lstStyle/>
          <a:p>
            <a:pPr marL="548640" indent="-411480" algn="just" fontAlgn="auto">
              <a:lnSpc>
                <a:spcPct val="110000"/>
              </a:lnSpc>
              <a:spcAft>
                <a:spcPts val="0"/>
              </a:spcAft>
              <a:buClr>
                <a:schemeClr val="tx1">
                  <a:shade val="95000"/>
                </a:schemeClr>
              </a:buClr>
              <a:buFont typeface="Arial" pitchFamily="34" charset="0"/>
              <a:buChar char="•"/>
              <a:defRPr/>
            </a:pPr>
            <a:r>
              <a:rPr lang="en-US" sz="2400" dirty="0"/>
              <a:t>The Nonlinear Schrodinger Equation is used when studying such topics as Bose Einstein Condensates and Nonlinear Laser propagation through a crystal lattice.</a:t>
            </a:r>
          </a:p>
          <a:p>
            <a:pPr marL="548640" indent="-411480" algn="just" fontAlgn="auto">
              <a:spcAft>
                <a:spcPts val="0"/>
              </a:spcAft>
              <a:buClr>
                <a:schemeClr val="tx1">
                  <a:shade val="95000"/>
                </a:schemeClr>
              </a:buClr>
              <a:buFont typeface="Arial" pitchFamily="34" charset="0"/>
              <a:buChar char="•"/>
              <a:defRPr/>
            </a:pPr>
            <a:endParaRPr lang="en-US" sz="2400" dirty="0"/>
          </a:p>
          <a:p>
            <a:pPr marL="548640" indent="-411480" algn="just" fontAlgn="auto">
              <a:spcAft>
                <a:spcPts val="0"/>
              </a:spcAft>
              <a:buClr>
                <a:schemeClr val="tx1">
                  <a:shade val="95000"/>
                </a:schemeClr>
              </a:buClr>
              <a:buFont typeface="Arial" pitchFamily="34" charset="0"/>
              <a:buChar char="•"/>
              <a:defRPr/>
            </a:pPr>
            <a:r>
              <a:rPr lang="en-US" sz="2400" dirty="0"/>
              <a:t>In either topic, one interesting solution to the two-dimensional NLS is that of vortex rings of different  “charges”.  These solutions are stationary (not counting the complex phase rotation), but typically unstable.</a:t>
            </a:r>
          </a:p>
          <a:p>
            <a:pPr marL="548640" indent="-411480" algn="just" fontAlgn="auto">
              <a:spcAft>
                <a:spcPts val="0"/>
              </a:spcAft>
              <a:buClr>
                <a:schemeClr val="tx1">
                  <a:shade val="95000"/>
                </a:schemeClr>
              </a:buClr>
              <a:buFont typeface="Arial" pitchFamily="34" charset="0"/>
              <a:buChar char="•"/>
              <a:defRPr/>
            </a:pPr>
            <a:endParaRPr lang="en-US" sz="2400" dirty="0"/>
          </a:p>
          <a:p>
            <a:pPr marL="548640" indent="-411480" algn="just" fontAlgn="auto">
              <a:spcAft>
                <a:spcPts val="0"/>
              </a:spcAft>
              <a:buClr>
                <a:schemeClr val="tx1">
                  <a:shade val="95000"/>
                </a:schemeClr>
              </a:buClr>
              <a:buFont typeface="Arial" pitchFamily="34" charset="0"/>
              <a:buChar char="•"/>
              <a:defRPr/>
            </a:pPr>
            <a:r>
              <a:rPr lang="en-US" sz="2400" dirty="0"/>
              <a:t>To study the stability properties of such solutions, (MS next semester), we must find one to start with!   However since (as far as we know) there is no analytical solution, finding one of these solutions can be tricky, and requires numerical optimization methods.</a:t>
            </a:r>
          </a:p>
          <a:p>
            <a:pPr algn="just">
              <a:defRPr/>
            </a:pPr>
            <a:endParaRPr lang="en-US" sz="3200" dirty="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06363"/>
            <a:ext cx="8001000" cy="731837"/>
          </a:xfrm>
        </p:spPr>
        <p:txBody>
          <a:bodyPr/>
          <a:lstStyle/>
          <a:p>
            <a:pPr>
              <a:defRPr/>
            </a:pPr>
            <a:r>
              <a:rPr lang="en-US" b="0" dirty="0" smtClean="0">
                <a:ln>
                  <a:noFill/>
                </a:ln>
                <a:solidFill>
                  <a:schemeClr val="tx1"/>
                </a:solidFill>
                <a:effectLst/>
              </a:rPr>
              <a:t>Gauss-Newton</a:t>
            </a:r>
            <a:endParaRPr lang="en-US" b="0" dirty="0">
              <a:ln>
                <a:noFill/>
              </a:ln>
              <a:solidFill>
                <a:schemeClr val="tx1"/>
              </a:solidFill>
              <a:effectLst/>
            </a:endParaRPr>
          </a:p>
        </p:txBody>
      </p:sp>
      <p:sp>
        <p:nvSpPr>
          <p:cNvPr id="34819" name="TextBox 2"/>
          <p:cNvSpPr txBox="1">
            <a:spLocks noChangeArrowheads="1"/>
          </p:cNvSpPr>
          <p:nvPr/>
        </p:nvSpPr>
        <p:spPr bwMode="auto">
          <a:xfrm>
            <a:off x="1828800" y="2438400"/>
            <a:ext cx="5307013" cy="1446213"/>
          </a:xfrm>
          <a:prstGeom prst="rect">
            <a:avLst/>
          </a:prstGeom>
          <a:noFill/>
          <a:ln w="9525">
            <a:noFill/>
            <a:miter lim="800000"/>
            <a:headEnd/>
            <a:tailEnd/>
          </a:ln>
        </p:spPr>
        <p:txBody>
          <a:bodyPr wrap="none">
            <a:spAutoFit/>
          </a:bodyPr>
          <a:lstStyle/>
          <a:p>
            <a:r>
              <a:rPr lang="en-US" sz="8800"/>
              <a:t>RESULTS</a:t>
            </a:r>
          </a:p>
        </p:txBody>
      </p:sp>
      <p:pic>
        <p:nvPicPr>
          <p:cNvPr id="4" name="Picture 3" descr="Init1SECH.jpg"/>
          <p:cNvPicPr preferRelativeResize="0">
            <a:picLocks/>
          </p:cNvPicPr>
          <p:nvPr/>
        </p:nvPicPr>
        <p:blipFill>
          <a:blip r:embed="rId2"/>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5" name="Picture 4" descr="Init2VA.jpg"/>
          <p:cNvPicPr preferRelativeResize="0">
            <a:picLocks/>
          </p:cNvPicPr>
          <p:nvPr/>
        </p:nvPicPr>
        <p:blipFill>
          <a:blip r:embed="rId3"/>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6" name="Picture 5" descr="Init3EXP.jpg"/>
          <p:cNvPicPr preferRelativeResize="0">
            <a:picLocks/>
          </p:cNvPicPr>
          <p:nvPr/>
        </p:nvPicPr>
        <p:blipFill>
          <a:blip r:embed="rId4"/>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7" name="Picture 6" descr="Init4WACKO.jpg"/>
          <p:cNvPicPr preferRelativeResize="0">
            <a:picLocks/>
          </p:cNvPicPr>
          <p:nvPr/>
        </p:nvPicPr>
        <p:blipFill>
          <a:blip r:embed="rId5"/>
          <a:srcRect/>
          <a:stretch>
            <a:fillRect/>
          </a:stretch>
        </p:blipFill>
        <p:spPr bwMode="auto">
          <a:xfrm>
            <a:off x="4572000" y="3429000"/>
            <a:ext cx="4572000" cy="3429000"/>
          </a:xfrm>
          <a:prstGeom prst="rect">
            <a:avLst/>
          </a:prstGeom>
          <a:noFill/>
          <a:ln w="9525">
            <a:solidFill>
              <a:schemeClr val="bg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48000"/>
            <a:ext cx="8001000" cy="731837"/>
          </a:xfrm>
        </p:spPr>
        <p:txBody>
          <a:bodyPr>
            <a:noAutofit/>
          </a:bodyPr>
          <a:lstStyle/>
          <a:p>
            <a:pPr>
              <a:defRPr/>
            </a:pPr>
            <a:r>
              <a:rPr lang="en-US" sz="8000" b="0" dirty="0" smtClean="0">
                <a:ln>
                  <a:noFill/>
                </a:ln>
                <a:solidFill>
                  <a:schemeClr val="tx1"/>
                </a:solidFill>
                <a:effectLst/>
              </a:rPr>
              <a:t>Newton’s Method</a:t>
            </a:r>
            <a:br>
              <a:rPr lang="en-US" sz="8000" b="0" dirty="0" smtClean="0">
                <a:ln>
                  <a:noFill/>
                </a:ln>
                <a:solidFill>
                  <a:schemeClr val="tx1"/>
                </a:solidFill>
                <a:effectLst/>
              </a:rPr>
            </a:br>
            <a:r>
              <a:rPr lang="en-US" sz="8000" b="0" dirty="0" smtClean="0">
                <a:ln>
                  <a:noFill/>
                </a:ln>
                <a:solidFill>
                  <a:schemeClr val="tx1"/>
                </a:solidFill>
                <a:effectLst/>
              </a:rPr>
              <a:t>RESULTS</a:t>
            </a:r>
            <a:endParaRPr lang="en-US" sz="8000" b="0" dirty="0">
              <a:ln>
                <a:noFill/>
              </a:ln>
              <a:solidFill>
                <a:schemeClr val="tx1"/>
              </a:solidFill>
              <a:effectLst/>
            </a:endParaRPr>
          </a:p>
        </p:txBody>
      </p:sp>
      <p:pic>
        <p:nvPicPr>
          <p:cNvPr id="35843" name="Picture 2" descr="Init1SECH.jpg"/>
          <p:cNvPicPr preferRelativeResize="0">
            <a:picLocks/>
          </p:cNvPicPr>
          <p:nvPr/>
        </p:nvPicPr>
        <p:blipFill>
          <a:blip r:embed="rId3"/>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35844" name="Picture 3" descr="Init2VA.jpg"/>
          <p:cNvPicPr preferRelativeResize="0">
            <a:picLocks/>
          </p:cNvPicPr>
          <p:nvPr/>
        </p:nvPicPr>
        <p:blipFill>
          <a:blip r:embed="rId4">
            <a:lum contrast="-40000"/>
          </a:blip>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35845" name="Picture 4" descr="Init3EXP.jpg"/>
          <p:cNvPicPr preferRelativeResize="0">
            <a:picLocks/>
          </p:cNvPicPr>
          <p:nvPr/>
        </p:nvPicPr>
        <p:blipFill>
          <a:blip r:embed="rId5">
            <a:lum contrast="-40000"/>
          </a:blip>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35846" name="Picture 5" descr="Init4WACKO.jpg"/>
          <p:cNvPicPr preferRelativeResize="0">
            <a:picLocks/>
          </p:cNvPicPr>
          <p:nvPr/>
        </p:nvPicPr>
        <p:blipFill>
          <a:blip r:embed="rId6">
            <a:lum contrast="-40000"/>
          </a:blip>
          <a:srcRect/>
          <a:stretch>
            <a:fillRect/>
          </a:stretch>
        </p:blipFill>
        <p:spPr bwMode="auto">
          <a:xfrm>
            <a:off x="4572000" y="3429000"/>
            <a:ext cx="4572000" cy="3429000"/>
          </a:xfrm>
          <a:prstGeom prst="rect">
            <a:avLst/>
          </a:prstGeom>
          <a:noFill/>
          <a:ln w="9525">
            <a:solidFill>
              <a:schemeClr val="bg1"/>
            </a:solidFill>
            <a:miter lim="800000"/>
            <a:headEnd/>
            <a:tailEnd/>
          </a:ln>
        </p:spPr>
      </p:pic>
      <p:pic>
        <p:nvPicPr>
          <p:cNvPr id="35847" name="Picture 7" descr="Init1SECH.jpg"/>
          <p:cNvPicPr preferRelativeResize="0">
            <a:picLocks/>
          </p:cNvPicPr>
          <p:nvPr/>
        </p:nvPicPr>
        <p:blipFill>
          <a:blip r:embed="rId3"/>
          <a:srcRect/>
          <a:stretch>
            <a:fillRect/>
          </a:stretch>
        </p:blipFill>
        <p:spPr bwMode="auto">
          <a:xfrm>
            <a:off x="20269200" y="13106400"/>
            <a:ext cx="5715000" cy="5029200"/>
          </a:xfrm>
          <a:prstGeom prst="rect">
            <a:avLst/>
          </a:prstGeom>
          <a:noFill/>
          <a:ln w="9525">
            <a:solidFill>
              <a:schemeClr val="bg1"/>
            </a:solidFill>
            <a:miter lim="800000"/>
            <a:headEnd/>
            <a:tailEnd/>
          </a:ln>
        </p:spPr>
      </p:pic>
      <p:pic>
        <p:nvPicPr>
          <p:cNvPr id="11" name="Picture 10" descr="ALG5_I1_final.jpg"/>
          <p:cNvPicPr>
            <a:picLocks noChangeAspect="1"/>
          </p:cNvPicPr>
          <p:nvPr/>
        </p:nvPicPr>
        <p:blipFill>
          <a:blip r:embed="rId7"/>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15" name="Picture 14" descr="ALG5_I1_path.jpg"/>
          <p:cNvPicPr>
            <a:picLocks noChangeAspect="1"/>
          </p:cNvPicPr>
          <p:nvPr/>
        </p:nvPicPr>
        <p:blipFill>
          <a:blip r:embed="rId8"/>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16" name="Picture 15" descr="ALG5_I1_residual.jpg"/>
          <p:cNvPicPr>
            <a:picLocks noChangeAspect="1"/>
          </p:cNvPicPr>
          <p:nvPr/>
        </p:nvPicPr>
        <p:blipFill>
          <a:blip r:embed="rId9"/>
          <a:srcRect/>
          <a:stretch>
            <a:fillRect/>
          </a:stretch>
        </p:blipFill>
        <p:spPr bwMode="auto">
          <a:xfrm>
            <a:off x="4572000" y="3429000"/>
            <a:ext cx="4572000" cy="3429000"/>
          </a:xfrm>
          <a:prstGeom prst="rect">
            <a:avLst/>
          </a:prstGeom>
          <a:noFill/>
          <a:ln w="9525">
            <a:solidFill>
              <a:schemeClr val="bg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0" y="0"/>
            <a:ext cx="9144000" cy="6986588"/>
          </a:xfrm>
          <a:prstGeom prst="rect">
            <a:avLst/>
          </a:prstGeom>
          <a:noFill/>
          <a:ln w="9525">
            <a:noFill/>
            <a:miter lim="800000"/>
            <a:headEnd/>
            <a:tailEnd/>
          </a:ln>
        </p:spPr>
        <p:txBody>
          <a:bodyPr>
            <a:spAutoFit/>
          </a:bodyPr>
          <a:lstStyle/>
          <a:p>
            <a:pPr algn="l"/>
            <a:r>
              <a:rPr lang="en-US" sz="3200"/>
              <a:t>Step#     Residual    Condition(J)  LineS Step#</a:t>
            </a:r>
          </a:p>
          <a:p>
            <a:pPr algn="l"/>
            <a:r>
              <a:rPr lang="en-US" sz="3200"/>
              <a:t>-----------------------------------------------</a:t>
            </a:r>
          </a:p>
          <a:p>
            <a:pPr algn="l"/>
            <a:r>
              <a:rPr lang="en-US" sz="3200"/>
              <a:t>0    0.012172379               0                       0</a:t>
            </a:r>
          </a:p>
          <a:p>
            <a:pPr algn="l"/>
            <a:r>
              <a:rPr lang="en-US" sz="3200"/>
              <a:t>1 2.4978868e-005         581.54652            0</a:t>
            </a:r>
          </a:p>
          <a:p>
            <a:pPr algn="l"/>
            <a:r>
              <a:rPr lang="en-US" sz="3200"/>
              <a:t>2 1.0018986e-006       1676.447                0</a:t>
            </a:r>
          </a:p>
          <a:p>
            <a:pPr algn="l"/>
            <a:r>
              <a:rPr lang="en-US" sz="3200"/>
              <a:t>3  3.252163e-007        1675.3097              0</a:t>
            </a:r>
          </a:p>
          <a:p>
            <a:pPr algn="l"/>
            <a:r>
              <a:rPr lang="en-US" sz="3200"/>
              <a:t>4 1.0887742e-007       1649.4483              0</a:t>
            </a:r>
          </a:p>
          <a:p>
            <a:pPr algn="l"/>
            <a:r>
              <a:rPr lang="en-US" sz="3200"/>
              <a:t>5 3.6647626e-008       1634.7278              0</a:t>
            </a:r>
          </a:p>
          <a:p>
            <a:pPr algn="l"/>
            <a:r>
              <a:rPr lang="en-US" sz="3200"/>
              <a:t>6 1.2334889e-008       1626.5048              0</a:t>
            </a:r>
          </a:p>
          <a:p>
            <a:pPr algn="l"/>
            <a:r>
              <a:rPr lang="en-US" sz="3200" b="1"/>
              <a:t>Total Steps:  6</a:t>
            </a:r>
          </a:p>
          <a:p>
            <a:pPr algn="l"/>
            <a:r>
              <a:rPr lang="en-US" sz="3200"/>
              <a:t>-----Final Condition Properties---------</a:t>
            </a:r>
          </a:p>
          <a:p>
            <a:pPr algn="l"/>
            <a:r>
              <a:rPr lang="en-US" sz="3200"/>
              <a:t>Max:  0.77686</a:t>
            </a:r>
          </a:p>
          <a:p>
            <a:pPr algn="l"/>
            <a:r>
              <a:rPr lang="en-US" sz="3200"/>
              <a:t>CM:   6.7104</a:t>
            </a:r>
          </a:p>
          <a:p>
            <a:pPr algn="l"/>
            <a:r>
              <a:rPr lang="en-US" sz="3200"/>
              <a:t>Mass: 2.1185</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48000"/>
            <a:ext cx="8001000" cy="731837"/>
          </a:xfrm>
        </p:spPr>
        <p:txBody>
          <a:bodyPr>
            <a:noAutofit/>
          </a:bodyPr>
          <a:lstStyle/>
          <a:p>
            <a:pPr>
              <a:defRPr/>
            </a:pPr>
            <a:r>
              <a:rPr lang="en-US" sz="8000" b="0" dirty="0" smtClean="0">
                <a:ln>
                  <a:noFill/>
                </a:ln>
                <a:solidFill>
                  <a:schemeClr val="tx1"/>
                </a:solidFill>
                <a:effectLst/>
              </a:rPr>
              <a:t>Newton’s Method</a:t>
            </a:r>
            <a:br>
              <a:rPr lang="en-US" sz="8000" b="0" dirty="0" smtClean="0">
                <a:ln>
                  <a:noFill/>
                </a:ln>
                <a:solidFill>
                  <a:schemeClr val="tx1"/>
                </a:solidFill>
                <a:effectLst/>
              </a:rPr>
            </a:br>
            <a:r>
              <a:rPr lang="en-US" sz="8000" b="0" dirty="0" smtClean="0">
                <a:ln>
                  <a:noFill/>
                </a:ln>
                <a:solidFill>
                  <a:schemeClr val="tx1"/>
                </a:solidFill>
                <a:effectLst/>
              </a:rPr>
              <a:t>RESULTS</a:t>
            </a:r>
            <a:endParaRPr lang="en-US" sz="8000" b="0" dirty="0">
              <a:ln>
                <a:noFill/>
              </a:ln>
              <a:solidFill>
                <a:schemeClr val="tx1"/>
              </a:solidFill>
              <a:effectLst/>
            </a:endParaRPr>
          </a:p>
        </p:txBody>
      </p:sp>
      <p:pic>
        <p:nvPicPr>
          <p:cNvPr id="37891" name="Picture 2" descr="Init1SECH.jpg"/>
          <p:cNvPicPr preferRelativeResize="0">
            <a:picLocks/>
          </p:cNvPicPr>
          <p:nvPr/>
        </p:nvPicPr>
        <p:blipFill>
          <a:blip r:embed="rId3">
            <a:lum contrast="-40000"/>
          </a:blip>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37892" name="Picture 3" descr="Init2VA.jpg"/>
          <p:cNvPicPr preferRelativeResize="0">
            <a:picLocks/>
          </p:cNvPicPr>
          <p:nvPr/>
        </p:nvPicPr>
        <p:blipFill>
          <a:blip r:embed="rId4"/>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37893" name="Picture 4" descr="Init3EXP.jpg"/>
          <p:cNvPicPr preferRelativeResize="0">
            <a:picLocks/>
          </p:cNvPicPr>
          <p:nvPr/>
        </p:nvPicPr>
        <p:blipFill>
          <a:blip r:embed="rId5">
            <a:lum contrast="-40000"/>
          </a:blip>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37894" name="Picture 5" descr="Init4WACKO.jpg"/>
          <p:cNvPicPr preferRelativeResize="0">
            <a:picLocks/>
          </p:cNvPicPr>
          <p:nvPr/>
        </p:nvPicPr>
        <p:blipFill>
          <a:blip r:embed="rId6">
            <a:lum contrast="-40000"/>
          </a:blip>
          <a:srcRect/>
          <a:stretch>
            <a:fillRect/>
          </a:stretch>
        </p:blipFill>
        <p:spPr bwMode="auto">
          <a:xfrm>
            <a:off x="4572000" y="3429000"/>
            <a:ext cx="4572000" cy="3429000"/>
          </a:xfrm>
          <a:prstGeom prst="rect">
            <a:avLst/>
          </a:prstGeom>
          <a:noFill/>
          <a:ln w="9525">
            <a:solidFill>
              <a:schemeClr val="bg1"/>
            </a:solidFill>
            <a:miter lim="800000"/>
            <a:headEnd/>
            <a:tailEnd/>
          </a:ln>
        </p:spPr>
      </p:pic>
      <p:pic>
        <p:nvPicPr>
          <p:cNvPr id="37895" name="Picture 7" descr="Init1SECH.jpg"/>
          <p:cNvPicPr preferRelativeResize="0">
            <a:picLocks/>
          </p:cNvPicPr>
          <p:nvPr/>
        </p:nvPicPr>
        <p:blipFill>
          <a:blip r:embed="rId3"/>
          <a:srcRect/>
          <a:stretch>
            <a:fillRect/>
          </a:stretch>
        </p:blipFill>
        <p:spPr bwMode="auto">
          <a:xfrm>
            <a:off x="20269200" y="13106400"/>
            <a:ext cx="5715000" cy="5029200"/>
          </a:xfrm>
          <a:prstGeom prst="rect">
            <a:avLst/>
          </a:prstGeom>
          <a:noFill/>
          <a:ln w="9525">
            <a:solidFill>
              <a:schemeClr val="bg1"/>
            </a:solidFill>
            <a:miter lim="800000"/>
            <a:headEnd/>
            <a:tailEnd/>
          </a:ln>
        </p:spPr>
      </p:pic>
      <p:pic>
        <p:nvPicPr>
          <p:cNvPr id="11" name="Picture 10" descr="ALG5_I2_final.jpg"/>
          <p:cNvPicPr>
            <a:picLocks noChangeAspect="1"/>
          </p:cNvPicPr>
          <p:nvPr/>
        </p:nvPicPr>
        <p:blipFill>
          <a:blip r:embed="rId7"/>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12" name="Picture 11" descr="ALG5_I2_path.jpg"/>
          <p:cNvPicPr>
            <a:picLocks noChangeAspect="1"/>
          </p:cNvPicPr>
          <p:nvPr/>
        </p:nvPicPr>
        <p:blipFill>
          <a:blip r:embed="rId8"/>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13" name="Picture 12" descr="ALG5_I2_residual.jpg"/>
          <p:cNvPicPr>
            <a:picLocks noChangeAspect="1"/>
          </p:cNvPicPr>
          <p:nvPr/>
        </p:nvPicPr>
        <p:blipFill>
          <a:blip r:embed="rId9"/>
          <a:srcRect/>
          <a:stretch>
            <a:fillRect/>
          </a:stretch>
        </p:blipFill>
        <p:spPr bwMode="auto">
          <a:xfrm>
            <a:off x="4572000" y="3429000"/>
            <a:ext cx="4572000" cy="3429000"/>
          </a:xfrm>
          <a:prstGeom prst="rect">
            <a:avLst/>
          </a:prstGeom>
          <a:noFill/>
          <a:ln w="9525">
            <a:solidFill>
              <a:schemeClr val="bg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0" y="0"/>
            <a:ext cx="4495800" cy="5908675"/>
          </a:xfrm>
          <a:prstGeom prst="rect">
            <a:avLst/>
          </a:prstGeom>
          <a:noFill/>
          <a:ln w="9525">
            <a:noFill/>
            <a:miter lim="800000"/>
            <a:headEnd/>
            <a:tailEnd/>
          </a:ln>
        </p:spPr>
        <p:txBody>
          <a:bodyPr>
            <a:spAutoFit/>
          </a:bodyPr>
          <a:lstStyle/>
          <a:p>
            <a:pPr algn="l"/>
            <a:r>
              <a:rPr lang="en-US" sz="1400"/>
              <a:t>Step#     Residual    Condition(J)  LineS Step#</a:t>
            </a:r>
          </a:p>
          <a:p>
            <a:pPr algn="l"/>
            <a:r>
              <a:rPr lang="en-US" sz="1400"/>
              <a:t>-----------------------------------------------</a:t>
            </a:r>
          </a:p>
          <a:p>
            <a:pPr algn="l"/>
            <a:r>
              <a:rPr lang="en-US" sz="1400"/>
              <a:t> 0       5.2261979               0                         0</a:t>
            </a:r>
          </a:p>
          <a:p>
            <a:pPr algn="l"/>
            <a:r>
              <a:rPr lang="en-US" sz="1400"/>
              <a:t> 1      1.17443074       796.15015                 0</a:t>
            </a:r>
          </a:p>
          <a:p>
            <a:pPr algn="l"/>
            <a:r>
              <a:rPr lang="en-US" sz="1400"/>
              <a:t> 2     0.121301886      182.089013               0</a:t>
            </a:r>
          </a:p>
          <a:p>
            <a:pPr algn="l"/>
            <a:r>
              <a:rPr lang="en-US" sz="1400"/>
              <a:t> 3     0.120740426      732.079069               2</a:t>
            </a:r>
          </a:p>
          <a:p>
            <a:pPr algn="l"/>
            <a:r>
              <a:rPr lang="en-US" sz="1400"/>
              <a:t> 4     0.118291961      922.496633               4</a:t>
            </a:r>
          </a:p>
          <a:p>
            <a:pPr algn="l"/>
            <a:r>
              <a:rPr lang="en-US" sz="1400"/>
              <a:t> 5     0.116265522      1324.31392               4</a:t>
            </a:r>
          </a:p>
          <a:p>
            <a:pPr algn="l"/>
            <a:r>
              <a:rPr lang="en-US" sz="1400"/>
              <a:t> 6      0.11567265      2470.41232                3</a:t>
            </a:r>
          </a:p>
          <a:p>
            <a:pPr algn="l"/>
            <a:r>
              <a:rPr lang="en-US" sz="1400"/>
              <a:t> 7     0.112292716      2570.26623               3</a:t>
            </a:r>
          </a:p>
          <a:p>
            <a:pPr algn="l"/>
            <a:r>
              <a:rPr lang="en-US" sz="1400"/>
              <a:t> 8     0.110370678      2028.88123               4</a:t>
            </a:r>
          </a:p>
          <a:p>
            <a:pPr algn="l"/>
            <a:r>
              <a:rPr lang="en-US" sz="1400"/>
              <a:t> 9     0.105349429      4979.16925               3</a:t>
            </a:r>
          </a:p>
          <a:p>
            <a:pPr algn="l"/>
            <a:r>
              <a:rPr lang="en-US" sz="1400"/>
              <a:t>10    0.0954534982      6076.20473             2</a:t>
            </a:r>
          </a:p>
          <a:p>
            <a:pPr algn="l"/>
            <a:r>
              <a:rPr lang="en-US" sz="1400"/>
              <a:t>11    0.0935253775      889.951838             4</a:t>
            </a:r>
          </a:p>
          <a:p>
            <a:pPr algn="l"/>
            <a:r>
              <a:rPr lang="en-US" sz="1400"/>
              <a:t>12    0.0918839362        1163.484               4</a:t>
            </a:r>
          </a:p>
          <a:p>
            <a:pPr algn="l"/>
            <a:r>
              <a:rPr lang="en-US" sz="1400"/>
              <a:t>13    0.0903646749      1726.04564             4</a:t>
            </a:r>
          </a:p>
          <a:p>
            <a:pPr algn="l"/>
            <a:r>
              <a:rPr lang="en-US" sz="1400"/>
              <a:t>14    0.0882267024      3182.72019             3</a:t>
            </a:r>
          </a:p>
          <a:p>
            <a:pPr algn="l"/>
            <a:r>
              <a:rPr lang="en-US" sz="1400"/>
              <a:t>15    0.0812896552       5539.7502              2</a:t>
            </a:r>
          </a:p>
          <a:p>
            <a:pPr algn="l"/>
            <a:r>
              <a:rPr lang="en-US" sz="1400"/>
              <a:t>16    0.0797084879      980.361731             4</a:t>
            </a:r>
          </a:p>
          <a:p>
            <a:pPr algn="l"/>
            <a:r>
              <a:rPr lang="en-US" sz="1400"/>
              <a:t>17    0.0783155952       1273.7469              4</a:t>
            </a:r>
          </a:p>
          <a:p>
            <a:pPr algn="l"/>
            <a:r>
              <a:rPr lang="en-US" sz="1400"/>
              <a:t>18    0.0769663643      1835.35475             4</a:t>
            </a:r>
          </a:p>
          <a:p>
            <a:pPr algn="l"/>
            <a:r>
              <a:rPr lang="en-US" sz="1400"/>
              <a:t>19    0.0750561337      3062.46145             3</a:t>
            </a:r>
          </a:p>
          <a:p>
            <a:pPr algn="l"/>
            <a:r>
              <a:rPr lang="en-US" sz="1400"/>
              <a:t>20    0.0577633976       10410.073              1</a:t>
            </a:r>
          </a:p>
          <a:p>
            <a:pPr algn="l"/>
            <a:r>
              <a:rPr lang="en-US" sz="1400"/>
              <a:t>21    0.0554059966      556.826579             3</a:t>
            </a:r>
          </a:p>
          <a:p>
            <a:pPr algn="l"/>
            <a:r>
              <a:rPr lang="en-US" sz="1400"/>
              <a:t>22    0.0539590595      714.149362             3</a:t>
            </a:r>
          </a:p>
          <a:p>
            <a:pPr algn="l"/>
            <a:r>
              <a:rPr lang="en-US" sz="1400"/>
              <a:t>23     0.053491682      1040.21045              3</a:t>
            </a:r>
          </a:p>
          <a:p>
            <a:pPr algn="l"/>
            <a:r>
              <a:rPr lang="en-US" sz="1400"/>
              <a:t>24    0.0525756126      2047.06199             3</a:t>
            </a:r>
          </a:p>
        </p:txBody>
      </p:sp>
      <p:sp>
        <p:nvSpPr>
          <p:cNvPr id="38915" name="Rectangle 2"/>
          <p:cNvSpPr>
            <a:spLocks noChangeArrowheads="1"/>
          </p:cNvSpPr>
          <p:nvPr/>
        </p:nvSpPr>
        <p:spPr bwMode="auto">
          <a:xfrm>
            <a:off x="4572000" y="0"/>
            <a:ext cx="4572000" cy="6340475"/>
          </a:xfrm>
          <a:prstGeom prst="rect">
            <a:avLst/>
          </a:prstGeom>
          <a:noFill/>
          <a:ln w="9525">
            <a:noFill/>
            <a:miter lim="800000"/>
            <a:headEnd/>
            <a:tailEnd/>
          </a:ln>
        </p:spPr>
        <p:txBody>
          <a:bodyPr>
            <a:spAutoFit/>
          </a:bodyPr>
          <a:lstStyle/>
          <a:p>
            <a:pPr algn="l"/>
            <a:r>
              <a:rPr lang="en-US" sz="1400"/>
              <a:t>25    0.0424622446      8892.10437               1</a:t>
            </a:r>
          </a:p>
          <a:p>
            <a:pPr algn="l"/>
            <a:r>
              <a:rPr lang="en-US" sz="1400"/>
              <a:t>26    0.0252076804      13554.6037               0</a:t>
            </a:r>
          </a:p>
          <a:p>
            <a:pPr algn="l"/>
            <a:r>
              <a:rPr lang="en-US" sz="1400"/>
              <a:t>27    0.0221231594      374.014647               2</a:t>
            </a:r>
          </a:p>
          <a:p>
            <a:pPr algn="l"/>
            <a:r>
              <a:rPr lang="en-US" sz="1400"/>
              <a:t>28    0.0205175847      465.854743               2</a:t>
            </a:r>
          </a:p>
          <a:p>
            <a:pPr algn="l"/>
            <a:r>
              <a:rPr lang="en-US" sz="1400"/>
              <a:t>29    0.0203108517      627.068742               2</a:t>
            </a:r>
          </a:p>
          <a:p>
            <a:pPr algn="l"/>
            <a:r>
              <a:rPr lang="en-US" sz="1400"/>
              <a:t>30    0.0193096702      980.821054               3</a:t>
            </a:r>
          </a:p>
          <a:p>
            <a:pPr algn="l"/>
            <a:r>
              <a:rPr lang="en-US" sz="1400"/>
              <a:t>31    0.0183843021      1205.61064               3</a:t>
            </a:r>
          </a:p>
          <a:p>
            <a:pPr algn="l"/>
            <a:r>
              <a:rPr lang="en-US" sz="1400"/>
              <a:t>32    0.0174773285      1530.71206               3</a:t>
            </a:r>
          </a:p>
          <a:p>
            <a:pPr algn="l"/>
            <a:r>
              <a:rPr lang="en-US" sz="1400"/>
              <a:t>33     0.016978035      1989.67954                2</a:t>
            </a:r>
          </a:p>
          <a:p>
            <a:pPr algn="l"/>
            <a:r>
              <a:rPr lang="en-US" sz="1400"/>
              <a:t>34    0.0116549958      6047.73713               1</a:t>
            </a:r>
          </a:p>
          <a:p>
            <a:pPr algn="l"/>
            <a:r>
              <a:rPr lang="en-US" sz="1400"/>
              <a:t>35   0.00859764016      4538.70281              1</a:t>
            </a:r>
          </a:p>
          <a:p>
            <a:pPr algn="l"/>
            <a:r>
              <a:rPr lang="en-US" sz="1400"/>
              <a:t>36    0.0060447458       3948.3488                1</a:t>
            </a:r>
          </a:p>
          <a:p>
            <a:pPr algn="l"/>
            <a:r>
              <a:rPr lang="en-US" sz="1400"/>
              <a:t>37   0.00424140157      3129.59974              1</a:t>
            </a:r>
          </a:p>
          <a:p>
            <a:pPr algn="l"/>
            <a:r>
              <a:rPr lang="en-US" sz="1400"/>
              <a:t>38   0.00278964133       2709.6072               1</a:t>
            </a:r>
          </a:p>
          <a:p>
            <a:pPr algn="l"/>
            <a:r>
              <a:rPr lang="en-US" sz="1400"/>
              <a:t>39   0.00173682549      2354.90845              1</a:t>
            </a:r>
          </a:p>
          <a:p>
            <a:pPr algn="l"/>
            <a:r>
              <a:rPr lang="en-US" sz="1400"/>
              <a:t>40   0.00141490548      2092.31577              0</a:t>
            </a:r>
          </a:p>
          <a:p>
            <a:pPr algn="l"/>
            <a:r>
              <a:rPr lang="en-US" sz="1400"/>
              <a:t>41  0.000107834744      1877.19416             0</a:t>
            </a:r>
          </a:p>
          <a:p>
            <a:pPr algn="l"/>
            <a:r>
              <a:rPr lang="en-US" sz="1400"/>
              <a:t>42  9.5562763e-006      1619.53386              0</a:t>
            </a:r>
          </a:p>
          <a:p>
            <a:pPr algn="l"/>
            <a:r>
              <a:rPr lang="en-US" sz="1400"/>
              <a:t>43 1.78801352e-006      1543.70788             0</a:t>
            </a:r>
          </a:p>
          <a:p>
            <a:pPr algn="l"/>
            <a:r>
              <a:rPr lang="en-US" sz="1400"/>
              <a:t>44 4.77682172e-007      1564.40485             0</a:t>
            </a:r>
          </a:p>
          <a:p>
            <a:pPr algn="l"/>
            <a:r>
              <a:rPr lang="en-US" sz="1400"/>
              <a:t>45 1.46988778e-007      1583.35739             0</a:t>
            </a:r>
          </a:p>
          <a:p>
            <a:pPr algn="l"/>
            <a:r>
              <a:rPr lang="en-US" sz="1400"/>
              <a:t>46 4.75487917e-008       1596.1613              0</a:t>
            </a:r>
          </a:p>
          <a:p>
            <a:pPr algn="l"/>
            <a:r>
              <a:rPr lang="en-US" sz="1400"/>
              <a:t>47 1.56736485e-008      1604.11259             0</a:t>
            </a:r>
          </a:p>
          <a:p>
            <a:pPr algn="l"/>
            <a:r>
              <a:rPr lang="en-US" sz="1400"/>
              <a:t>48 5.20733862e-009      1608.88169             0</a:t>
            </a:r>
          </a:p>
          <a:p>
            <a:pPr algn="l"/>
            <a:r>
              <a:rPr lang="en-US" b="1"/>
              <a:t>Total Steps:  48</a:t>
            </a:r>
          </a:p>
          <a:p>
            <a:pPr algn="l"/>
            <a:r>
              <a:rPr lang="en-US" sz="1400"/>
              <a:t>-----Final Condition Properties---------</a:t>
            </a:r>
          </a:p>
          <a:p>
            <a:pPr algn="l"/>
            <a:r>
              <a:rPr lang="en-US" sz="1400"/>
              <a:t>Max:  0.77757</a:t>
            </a:r>
          </a:p>
          <a:p>
            <a:pPr algn="l"/>
            <a:r>
              <a:rPr lang="en-US" sz="1400"/>
              <a:t>CM:   6.6981</a:t>
            </a:r>
          </a:p>
          <a:p>
            <a:pPr algn="l"/>
            <a:r>
              <a:rPr lang="en-US" sz="1400"/>
              <a:t>Mass: 2.1195</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48000"/>
            <a:ext cx="8001000" cy="731837"/>
          </a:xfrm>
        </p:spPr>
        <p:txBody>
          <a:bodyPr>
            <a:noAutofit/>
          </a:bodyPr>
          <a:lstStyle/>
          <a:p>
            <a:pPr>
              <a:defRPr/>
            </a:pPr>
            <a:r>
              <a:rPr lang="en-US" sz="8000" b="0" dirty="0" smtClean="0">
                <a:ln>
                  <a:noFill/>
                </a:ln>
                <a:solidFill>
                  <a:schemeClr val="tx1"/>
                </a:solidFill>
                <a:effectLst/>
              </a:rPr>
              <a:t>Newton’s Method</a:t>
            </a:r>
            <a:br>
              <a:rPr lang="en-US" sz="8000" b="0" dirty="0" smtClean="0">
                <a:ln>
                  <a:noFill/>
                </a:ln>
                <a:solidFill>
                  <a:schemeClr val="tx1"/>
                </a:solidFill>
                <a:effectLst/>
              </a:rPr>
            </a:br>
            <a:r>
              <a:rPr lang="en-US" sz="8000" b="0" dirty="0" smtClean="0">
                <a:ln>
                  <a:noFill/>
                </a:ln>
                <a:solidFill>
                  <a:schemeClr val="tx1"/>
                </a:solidFill>
                <a:effectLst/>
              </a:rPr>
              <a:t>RESULTS</a:t>
            </a:r>
            <a:endParaRPr lang="en-US" sz="8000" b="0" dirty="0">
              <a:ln>
                <a:noFill/>
              </a:ln>
              <a:solidFill>
                <a:schemeClr val="tx1"/>
              </a:solidFill>
              <a:effectLst/>
            </a:endParaRPr>
          </a:p>
        </p:txBody>
      </p:sp>
      <p:pic>
        <p:nvPicPr>
          <p:cNvPr id="39939" name="Picture 2" descr="Init1SECH.jpg"/>
          <p:cNvPicPr preferRelativeResize="0">
            <a:picLocks/>
          </p:cNvPicPr>
          <p:nvPr/>
        </p:nvPicPr>
        <p:blipFill>
          <a:blip r:embed="rId3">
            <a:lum contrast="-40000"/>
          </a:blip>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39940" name="Picture 3" descr="Init2VA.jpg"/>
          <p:cNvPicPr preferRelativeResize="0">
            <a:picLocks/>
          </p:cNvPicPr>
          <p:nvPr/>
        </p:nvPicPr>
        <p:blipFill>
          <a:blip r:embed="rId4">
            <a:lum contrast="-40000"/>
          </a:blip>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39941" name="Picture 4" descr="Init3EXP.jpg"/>
          <p:cNvPicPr preferRelativeResize="0">
            <a:picLocks/>
          </p:cNvPicPr>
          <p:nvPr/>
        </p:nvPicPr>
        <p:blipFill>
          <a:blip r:embed="rId5"/>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39942" name="Picture 5" descr="Init4WACKO.jpg"/>
          <p:cNvPicPr preferRelativeResize="0">
            <a:picLocks/>
          </p:cNvPicPr>
          <p:nvPr/>
        </p:nvPicPr>
        <p:blipFill>
          <a:blip r:embed="rId6">
            <a:lum contrast="-40000"/>
          </a:blip>
          <a:srcRect/>
          <a:stretch>
            <a:fillRect/>
          </a:stretch>
        </p:blipFill>
        <p:spPr bwMode="auto">
          <a:xfrm>
            <a:off x="4572000" y="3429000"/>
            <a:ext cx="4572000" cy="3429000"/>
          </a:xfrm>
          <a:prstGeom prst="rect">
            <a:avLst/>
          </a:prstGeom>
          <a:noFill/>
          <a:ln w="9525">
            <a:solidFill>
              <a:schemeClr val="bg1"/>
            </a:solidFill>
            <a:miter lim="800000"/>
            <a:headEnd/>
            <a:tailEnd/>
          </a:ln>
        </p:spPr>
      </p:pic>
      <p:pic>
        <p:nvPicPr>
          <p:cNvPr id="39943" name="Picture 7" descr="Init1SECH.jpg"/>
          <p:cNvPicPr preferRelativeResize="0">
            <a:picLocks/>
          </p:cNvPicPr>
          <p:nvPr/>
        </p:nvPicPr>
        <p:blipFill>
          <a:blip r:embed="rId3"/>
          <a:srcRect/>
          <a:stretch>
            <a:fillRect/>
          </a:stretch>
        </p:blipFill>
        <p:spPr bwMode="auto">
          <a:xfrm>
            <a:off x="20269200" y="13106400"/>
            <a:ext cx="5715000" cy="5029200"/>
          </a:xfrm>
          <a:prstGeom prst="rect">
            <a:avLst/>
          </a:prstGeom>
          <a:noFill/>
          <a:ln w="9525">
            <a:solidFill>
              <a:schemeClr val="bg1"/>
            </a:solidFill>
            <a:miter lim="800000"/>
            <a:headEnd/>
            <a:tailEnd/>
          </a:ln>
        </p:spPr>
      </p:pic>
      <p:pic>
        <p:nvPicPr>
          <p:cNvPr id="11" name="Picture 10" descr="ALG5_I3_final.jpg"/>
          <p:cNvPicPr>
            <a:picLocks noChangeAspect="1"/>
          </p:cNvPicPr>
          <p:nvPr/>
        </p:nvPicPr>
        <p:blipFill>
          <a:blip r:embed="rId7"/>
          <a:srcRect/>
          <a:stretch>
            <a:fillRect/>
          </a:stretch>
        </p:blipFill>
        <p:spPr bwMode="auto">
          <a:xfrm>
            <a:off x="4572000" y="3429000"/>
            <a:ext cx="4572000" cy="3429000"/>
          </a:xfrm>
          <a:prstGeom prst="rect">
            <a:avLst/>
          </a:prstGeom>
          <a:noFill/>
          <a:ln w="9525">
            <a:solidFill>
              <a:schemeClr val="bg1"/>
            </a:solidFill>
            <a:miter lim="800000"/>
            <a:headEnd/>
            <a:tailEnd/>
          </a:ln>
        </p:spPr>
      </p:pic>
      <p:pic>
        <p:nvPicPr>
          <p:cNvPr id="15" name="Picture 14" descr="ALG5_I3_path.jpg"/>
          <p:cNvPicPr>
            <a:picLocks noChangeAspect="1"/>
          </p:cNvPicPr>
          <p:nvPr/>
        </p:nvPicPr>
        <p:blipFill>
          <a:blip r:embed="rId8"/>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16" name="Picture 15" descr="ALG5_I3_residual.jpg"/>
          <p:cNvPicPr>
            <a:picLocks noChangeAspect="1"/>
          </p:cNvPicPr>
          <p:nvPr/>
        </p:nvPicPr>
        <p:blipFill>
          <a:blip r:embed="rId9"/>
          <a:srcRect/>
          <a:stretch>
            <a:fillRect/>
          </a:stretch>
        </p:blipFill>
        <p:spPr bwMode="auto">
          <a:xfrm>
            <a:off x="4572000" y="0"/>
            <a:ext cx="4572000" cy="3429000"/>
          </a:xfrm>
          <a:prstGeom prst="rect">
            <a:avLst/>
          </a:prstGeom>
          <a:noFill/>
          <a:ln w="9525">
            <a:solidFill>
              <a:schemeClr val="bg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0" y="0"/>
            <a:ext cx="9144000" cy="6740525"/>
          </a:xfrm>
          <a:prstGeom prst="rect">
            <a:avLst/>
          </a:prstGeom>
          <a:noFill/>
          <a:ln w="9525">
            <a:noFill/>
            <a:miter lim="800000"/>
            <a:headEnd/>
            <a:tailEnd/>
          </a:ln>
        </p:spPr>
        <p:txBody>
          <a:bodyPr>
            <a:spAutoFit/>
          </a:bodyPr>
          <a:lstStyle/>
          <a:p>
            <a:pPr algn="l"/>
            <a:r>
              <a:rPr lang="en-US" sz="2400"/>
              <a:t>Step#     Residual    Condition(J)  LineS Step#</a:t>
            </a:r>
          </a:p>
          <a:p>
            <a:pPr algn="l"/>
            <a:r>
              <a:rPr lang="en-US" sz="2400"/>
              <a:t>-----------------------------------------------</a:t>
            </a:r>
          </a:p>
          <a:p>
            <a:pPr algn="l"/>
            <a:r>
              <a:rPr lang="en-US" sz="2400"/>
              <a:t> 0    0.033363214              0                      0</a:t>
            </a:r>
          </a:p>
          <a:p>
            <a:pPr algn="l"/>
            <a:r>
              <a:rPr lang="en-US" sz="2400"/>
              <a:t> 1   0.0003528951      421.00531              0</a:t>
            </a:r>
          </a:p>
          <a:p>
            <a:pPr algn="l"/>
            <a:r>
              <a:rPr lang="en-US" sz="2400"/>
              <a:t> 2 6.6097794e-005      2640.6013             0</a:t>
            </a:r>
          </a:p>
          <a:p>
            <a:pPr algn="l"/>
            <a:r>
              <a:rPr lang="en-US" sz="2400"/>
              <a:t> 3 2.4057369e-005      2267.1646             0</a:t>
            </a:r>
          </a:p>
          <a:p>
            <a:pPr algn="l"/>
            <a:r>
              <a:rPr lang="en-US" sz="2400"/>
              <a:t> 4 8.6404953e-006      1956.2457             0</a:t>
            </a:r>
          </a:p>
          <a:p>
            <a:pPr algn="l"/>
            <a:r>
              <a:rPr lang="en-US" sz="2400"/>
              <a:t> 5 2.7426529e-006      1805.8105             0</a:t>
            </a:r>
          </a:p>
          <a:p>
            <a:pPr algn="l"/>
            <a:r>
              <a:rPr lang="en-US" sz="2400"/>
              <a:t> 6 8.7826157e-007      1719.4117             0</a:t>
            </a:r>
          </a:p>
          <a:p>
            <a:pPr algn="l"/>
            <a:r>
              <a:rPr lang="en-US" sz="2400"/>
              <a:t> 7 2.8958286e-007      1672.7126             0</a:t>
            </a:r>
          </a:p>
          <a:p>
            <a:pPr algn="l"/>
            <a:r>
              <a:rPr lang="en-US" sz="2400"/>
              <a:t> 8 9.7045298e-008       1647.477              0</a:t>
            </a:r>
          </a:p>
          <a:p>
            <a:pPr algn="l"/>
            <a:r>
              <a:rPr lang="en-US" sz="2400"/>
              <a:t> 9 3.2670046e-008      1633.6193             0</a:t>
            </a:r>
          </a:p>
          <a:p>
            <a:pPr algn="l"/>
            <a:r>
              <a:rPr lang="en-US" sz="2400"/>
              <a:t>10 1.0994715e-008      1625.8813            0</a:t>
            </a:r>
          </a:p>
          <a:p>
            <a:pPr algn="l"/>
            <a:r>
              <a:rPr lang="en-US" sz="2400" b="1"/>
              <a:t>Total Steps:  10</a:t>
            </a:r>
          </a:p>
          <a:p>
            <a:pPr algn="l"/>
            <a:r>
              <a:rPr lang="en-US" sz="2400"/>
              <a:t>-----Final Condition Properties---------</a:t>
            </a:r>
          </a:p>
          <a:p>
            <a:pPr algn="l"/>
            <a:r>
              <a:rPr lang="en-US" sz="2400"/>
              <a:t>Max:  0.77688</a:t>
            </a:r>
          </a:p>
          <a:p>
            <a:pPr algn="l"/>
            <a:r>
              <a:rPr lang="en-US" sz="2400"/>
              <a:t>CM:   6.71</a:t>
            </a:r>
          </a:p>
          <a:p>
            <a:pPr algn="l"/>
            <a:r>
              <a:rPr lang="en-US" sz="2400"/>
              <a:t>Mass: 2.1185</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48000"/>
            <a:ext cx="8001000" cy="731837"/>
          </a:xfrm>
        </p:spPr>
        <p:txBody>
          <a:bodyPr>
            <a:noAutofit/>
          </a:bodyPr>
          <a:lstStyle/>
          <a:p>
            <a:pPr>
              <a:defRPr/>
            </a:pPr>
            <a:r>
              <a:rPr lang="en-US" sz="8000" b="0" dirty="0" smtClean="0">
                <a:ln>
                  <a:noFill/>
                </a:ln>
                <a:solidFill>
                  <a:schemeClr val="tx1"/>
                </a:solidFill>
                <a:effectLst/>
              </a:rPr>
              <a:t>Newton’s Method</a:t>
            </a:r>
            <a:br>
              <a:rPr lang="en-US" sz="8000" b="0" dirty="0" smtClean="0">
                <a:ln>
                  <a:noFill/>
                </a:ln>
                <a:solidFill>
                  <a:schemeClr val="tx1"/>
                </a:solidFill>
                <a:effectLst/>
              </a:rPr>
            </a:br>
            <a:r>
              <a:rPr lang="en-US" sz="8000" b="0" dirty="0" smtClean="0">
                <a:ln>
                  <a:noFill/>
                </a:ln>
                <a:solidFill>
                  <a:schemeClr val="tx1"/>
                </a:solidFill>
                <a:effectLst/>
              </a:rPr>
              <a:t>RESULTS</a:t>
            </a:r>
            <a:endParaRPr lang="en-US" sz="8000" b="0" dirty="0">
              <a:ln>
                <a:noFill/>
              </a:ln>
              <a:solidFill>
                <a:schemeClr val="tx1"/>
              </a:solidFill>
              <a:effectLst/>
            </a:endParaRPr>
          </a:p>
        </p:txBody>
      </p:sp>
      <p:pic>
        <p:nvPicPr>
          <p:cNvPr id="41987" name="Picture 2" descr="Init1SECH.jpg"/>
          <p:cNvPicPr preferRelativeResize="0">
            <a:picLocks/>
          </p:cNvPicPr>
          <p:nvPr/>
        </p:nvPicPr>
        <p:blipFill>
          <a:blip r:embed="rId3">
            <a:lum contrast="-40000"/>
          </a:blip>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41988" name="Picture 3" descr="Init2VA.jpg"/>
          <p:cNvPicPr preferRelativeResize="0">
            <a:picLocks/>
          </p:cNvPicPr>
          <p:nvPr/>
        </p:nvPicPr>
        <p:blipFill>
          <a:blip r:embed="rId4">
            <a:lum contrast="-40000"/>
          </a:blip>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41989" name="Picture 4" descr="Init3EXP.jpg"/>
          <p:cNvPicPr preferRelativeResize="0">
            <a:picLocks/>
          </p:cNvPicPr>
          <p:nvPr/>
        </p:nvPicPr>
        <p:blipFill>
          <a:blip r:embed="rId5">
            <a:lum contrast="-40000"/>
          </a:blip>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41990" name="Picture 5" descr="Init4WACKO.jpg"/>
          <p:cNvPicPr preferRelativeResize="0">
            <a:picLocks/>
          </p:cNvPicPr>
          <p:nvPr/>
        </p:nvPicPr>
        <p:blipFill>
          <a:blip r:embed="rId6"/>
          <a:srcRect/>
          <a:stretch>
            <a:fillRect/>
          </a:stretch>
        </p:blipFill>
        <p:spPr bwMode="auto">
          <a:xfrm>
            <a:off x="4572000" y="3429000"/>
            <a:ext cx="4572000" cy="3429000"/>
          </a:xfrm>
          <a:prstGeom prst="rect">
            <a:avLst/>
          </a:prstGeom>
          <a:noFill/>
          <a:ln w="9525">
            <a:solidFill>
              <a:schemeClr val="bg1"/>
            </a:solidFill>
            <a:miter lim="800000"/>
            <a:headEnd/>
            <a:tailEnd/>
          </a:ln>
        </p:spPr>
      </p:pic>
      <p:pic>
        <p:nvPicPr>
          <p:cNvPr id="41991" name="Picture 7" descr="Init1SECH.jpg"/>
          <p:cNvPicPr preferRelativeResize="0">
            <a:picLocks/>
          </p:cNvPicPr>
          <p:nvPr/>
        </p:nvPicPr>
        <p:blipFill>
          <a:blip r:embed="rId3"/>
          <a:srcRect/>
          <a:stretch>
            <a:fillRect/>
          </a:stretch>
        </p:blipFill>
        <p:spPr bwMode="auto">
          <a:xfrm>
            <a:off x="20269200" y="13106400"/>
            <a:ext cx="5715000" cy="5029200"/>
          </a:xfrm>
          <a:prstGeom prst="rect">
            <a:avLst/>
          </a:prstGeom>
          <a:noFill/>
          <a:ln w="9525">
            <a:solidFill>
              <a:schemeClr val="bg1"/>
            </a:solidFill>
            <a:miter lim="800000"/>
            <a:headEnd/>
            <a:tailEnd/>
          </a:ln>
        </p:spPr>
      </p:pic>
      <p:pic>
        <p:nvPicPr>
          <p:cNvPr id="11" name="Picture 10" descr="ALG5_I4_final.jpg"/>
          <p:cNvPicPr>
            <a:picLocks noChangeAspect="1"/>
          </p:cNvPicPr>
          <p:nvPr/>
        </p:nvPicPr>
        <p:blipFill>
          <a:blip r:embed="rId7"/>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15" name="Picture 14" descr="ALG5_I4_path.jpg"/>
          <p:cNvPicPr>
            <a:picLocks noChangeAspect="1"/>
          </p:cNvPicPr>
          <p:nvPr/>
        </p:nvPicPr>
        <p:blipFill>
          <a:blip r:embed="rId8"/>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16" name="Picture 15" descr="ALG5_I4_residual.jpg"/>
          <p:cNvPicPr>
            <a:picLocks noChangeAspect="1"/>
          </p:cNvPicPr>
          <p:nvPr/>
        </p:nvPicPr>
        <p:blipFill>
          <a:blip r:embed="rId9"/>
          <a:srcRect/>
          <a:stretch>
            <a:fillRect/>
          </a:stretch>
        </p:blipFill>
        <p:spPr bwMode="auto">
          <a:xfrm>
            <a:off x="4572000" y="0"/>
            <a:ext cx="4572000" cy="3429000"/>
          </a:xfrm>
          <a:prstGeom prst="rect">
            <a:avLst/>
          </a:prstGeom>
          <a:noFill/>
          <a:ln w="9525">
            <a:solidFill>
              <a:schemeClr val="bg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600200" y="0"/>
            <a:ext cx="5181600" cy="6616700"/>
          </a:xfrm>
          <a:prstGeom prst="rect">
            <a:avLst/>
          </a:prstGeom>
          <a:noFill/>
          <a:ln w="9525">
            <a:noFill/>
            <a:miter lim="800000"/>
            <a:headEnd/>
            <a:tailEnd/>
          </a:ln>
        </p:spPr>
        <p:txBody>
          <a:bodyPr>
            <a:spAutoFit/>
          </a:bodyPr>
          <a:lstStyle/>
          <a:p>
            <a:pPr algn="l"/>
            <a:r>
              <a:rPr lang="en-US"/>
              <a:t>Step#     Residual    Condition(J)  LineS Step#</a:t>
            </a:r>
          </a:p>
          <a:p>
            <a:pPr algn="l"/>
            <a:r>
              <a:rPr lang="en-US"/>
              <a:t>-----------------------------------------------</a:t>
            </a:r>
          </a:p>
          <a:p>
            <a:pPr algn="l"/>
            <a:r>
              <a:rPr lang="en-US"/>
              <a:t> 0      10.307075              0            	     0</a:t>
            </a:r>
          </a:p>
          <a:p>
            <a:pPr algn="l"/>
            <a:r>
              <a:rPr lang="en-US"/>
              <a:t> 1      3.8129992      322.46179              1</a:t>
            </a:r>
          </a:p>
          <a:p>
            <a:pPr algn="l"/>
            <a:r>
              <a:rPr lang="en-US"/>
              <a:t> 2    0.048936352      1003.7395            0</a:t>
            </a:r>
          </a:p>
          <a:p>
            <a:pPr algn="l"/>
            <a:r>
              <a:rPr lang="en-US"/>
              <a:t> 3    0.027010054      559.20739            1</a:t>
            </a:r>
          </a:p>
          <a:p>
            <a:pPr algn="l"/>
            <a:r>
              <a:rPr lang="en-US"/>
              <a:t> 4    0.017041105      727.18431             1</a:t>
            </a:r>
          </a:p>
          <a:p>
            <a:pPr algn="l"/>
            <a:r>
              <a:rPr lang="en-US"/>
              <a:t> 5    0.011276962       1015.822              1</a:t>
            </a:r>
          </a:p>
          <a:p>
            <a:pPr algn="l"/>
            <a:r>
              <a:rPr lang="en-US"/>
              <a:t> 6   0.0068540279      1469.0448            1</a:t>
            </a:r>
          </a:p>
          <a:p>
            <a:pPr algn="l"/>
            <a:r>
              <a:rPr lang="en-US"/>
              <a:t> 7   0.0045827459      1908.6284            0</a:t>
            </a:r>
          </a:p>
          <a:p>
            <a:pPr algn="l"/>
            <a:r>
              <a:rPr lang="en-US"/>
              <a:t> 8  0.00016067655      3076.1892           0</a:t>
            </a:r>
          </a:p>
          <a:p>
            <a:pPr algn="l"/>
            <a:r>
              <a:rPr lang="en-US"/>
              <a:t> 9 2.2035578e-005      1711.9017           0</a:t>
            </a:r>
          </a:p>
          <a:p>
            <a:pPr algn="l"/>
            <a:r>
              <a:rPr lang="en-US"/>
              <a:t>10  3.483065e-006      1530.5345           0</a:t>
            </a:r>
          </a:p>
          <a:p>
            <a:pPr algn="l"/>
            <a:r>
              <a:rPr lang="en-US"/>
              <a:t>11 8.2171267e-007      1555.2998           0</a:t>
            </a:r>
          </a:p>
          <a:p>
            <a:pPr algn="l"/>
            <a:r>
              <a:rPr lang="en-US"/>
              <a:t>12 2.4201125e-007      1575.9489           0</a:t>
            </a:r>
          </a:p>
          <a:p>
            <a:pPr algn="l"/>
            <a:r>
              <a:rPr lang="en-US"/>
              <a:t>13 7.7076493e-008      1591.3427           0</a:t>
            </a:r>
          </a:p>
          <a:p>
            <a:pPr algn="l"/>
            <a:r>
              <a:rPr lang="en-US"/>
              <a:t>14 2.5253069e-008      1601.1653           0</a:t>
            </a:r>
          </a:p>
          <a:p>
            <a:pPr algn="l"/>
            <a:r>
              <a:rPr lang="en-US"/>
              <a:t>15 8.3679269e-009      1607.1263           0</a:t>
            </a:r>
          </a:p>
          <a:p>
            <a:pPr algn="l"/>
            <a:r>
              <a:rPr lang="en-US" sz="2800" b="1"/>
              <a:t>Total Steps:  15</a:t>
            </a:r>
          </a:p>
          <a:p>
            <a:pPr algn="l"/>
            <a:r>
              <a:rPr lang="en-US"/>
              <a:t>-----Final Condition Properties---------</a:t>
            </a:r>
          </a:p>
          <a:p>
            <a:pPr algn="l"/>
            <a:r>
              <a:rPr lang="en-US"/>
              <a:t>Max:  0.77765</a:t>
            </a:r>
          </a:p>
          <a:p>
            <a:pPr algn="l"/>
            <a:r>
              <a:rPr lang="en-US"/>
              <a:t>CM:   6.6968</a:t>
            </a:r>
          </a:p>
          <a:p>
            <a:pPr algn="l"/>
            <a:r>
              <a:rPr lang="en-US"/>
              <a:t>Mass: 2.1196</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Box 1"/>
          <p:cNvSpPr txBox="1">
            <a:spLocks noChangeArrowheads="1"/>
          </p:cNvSpPr>
          <p:nvPr/>
        </p:nvSpPr>
        <p:spPr bwMode="auto">
          <a:xfrm>
            <a:off x="0" y="0"/>
            <a:ext cx="9144000" cy="554038"/>
          </a:xfrm>
          <a:prstGeom prst="rect">
            <a:avLst/>
          </a:prstGeom>
          <a:noFill/>
          <a:ln w="9525">
            <a:noFill/>
            <a:miter lim="800000"/>
            <a:headEnd/>
            <a:tailEnd/>
          </a:ln>
        </p:spPr>
        <p:txBody>
          <a:bodyPr>
            <a:spAutoFit/>
          </a:bodyPr>
          <a:lstStyle/>
          <a:p>
            <a:r>
              <a:rPr lang="en-US" sz="3000"/>
              <a:t>Different Choices for Lambda on Initial Condition #4</a:t>
            </a:r>
          </a:p>
        </p:txBody>
      </p:sp>
      <p:graphicFrame>
        <p:nvGraphicFramePr>
          <p:cNvPr id="7170" name="Object 2"/>
          <p:cNvGraphicFramePr>
            <a:graphicFrameLocks noChangeAspect="1"/>
          </p:cNvGraphicFramePr>
          <p:nvPr/>
        </p:nvGraphicFramePr>
        <p:xfrm>
          <a:off x="762000" y="685800"/>
          <a:ext cx="2701925" cy="457200"/>
        </p:xfrm>
        <a:graphic>
          <a:graphicData uri="http://schemas.openxmlformats.org/presentationml/2006/ole">
            <p:oleObj spid="_x0000_s7170" name="Formula" r:id="rId3" imgW="993240" imgH="167760" progId="Equation.Ribbit">
              <p:embed/>
            </p:oleObj>
          </a:graphicData>
        </a:graphic>
      </p:graphicFrame>
      <p:graphicFrame>
        <p:nvGraphicFramePr>
          <p:cNvPr id="7171" name="Object 3"/>
          <p:cNvGraphicFramePr>
            <a:graphicFrameLocks noChangeAspect="1"/>
          </p:cNvGraphicFramePr>
          <p:nvPr/>
        </p:nvGraphicFramePr>
        <p:xfrm>
          <a:off x="6324600" y="685800"/>
          <a:ext cx="1143000" cy="409575"/>
        </p:xfrm>
        <a:graphic>
          <a:graphicData uri="http://schemas.openxmlformats.org/presentationml/2006/ole">
            <p:oleObj spid="_x0000_s7171" name="Formula" r:id="rId4" imgW="468720" imgH="167760" progId="Equation.Ribbit">
              <p:embed/>
            </p:oleObj>
          </a:graphicData>
        </a:graphic>
      </p:graphicFrame>
      <p:pic>
        <p:nvPicPr>
          <p:cNvPr id="7173" name="Picture 4" descr="ALG5_I4_residual_L0.00000005.jpg"/>
          <p:cNvPicPr>
            <a:picLocks noChangeAspect="1"/>
          </p:cNvPicPr>
          <p:nvPr/>
        </p:nvPicPr>
        <p:blipFill>
          <a:blip r:embed="rId5"/>
          <a:srcRect/>
          <a:stretch>
            <a:fillRect/>
          </a:stretch>
        </p:blipFill>
        <p:spPr bwMode="auto">
          <a:xfrm>
            <a:off x="0" y="1219200"/>
            <a:ext cx="4419600" cy="2228850"/>
          </a:xfrm>
          <a:prstGeom prst="rect">
            <a:avLst/>
          </a:prstGeom>
          <a:noFill/>
          <a:ln w="9525">
            <a:noFill/>
            <a:miter lim="800000"/>
            <a:headEnd/>
            <a:tailEnd/>
          </a:ln>
        </p:spPr>
      </p:pic>
      <p:pic>
        <p:nvPicPr>
          <p:cNvPr id="7174" name="Picture 5" descr="ALG5_I4_residual_L0.1.jpg"/>
          <p:cNvPicPr>
            <a:picLocks noChangeAspect="1"/>
          </p:cNvPicPr>
          <p:nvPr/>
        </p:nvPicPr>
        <p:blipFill>
          <a:blip r:embed="rId6"/>
          <a:srcRect/>
          <a:stretch>
            <a:fillRect/>
          </a:stretch>
        </p:blipFill>
        <p:spPr bwMode="auto">
          <a:xfrm>
            <a:off x="4343400" y="1219200"/>
            <a:ext cx="4800600" cy="2133600"/>
          </a:xfrm>
          <a:prstGeom prst="rect">
            <a:avLst/>
          </a:prstGeom>
          <a:noFill/>
          <a:ln w="9525">
            <a:noFill/>
            <a:miter lim="800000"/>
            <a:headEnd/>
            <a:tailEnd/>
          </a:ln>
        </p:spPr>
      </p:pic>
      <p:pic>
        <p:nvPicPr>
          <p:cNvPr id="7175" name="Picture 6" descr="ALG5_I4_path_L0.1.jpg"/>
          <p:cNvPicPr>
            <a:picLocks noChangeAspect="1"/>
          </p:cNvPicPr>
          <p:nvPr/>
        </p:nvPicPr>
        <p:blipFill>
          <a:blip r:embed="rId7"/>
          <a:srcRect/>
          <a:stretch>
            <a:fillRect/>
          </a:stretch>
        </p:blipFill>
        <p:spPr bwMode="auto">
          <a:xfrm>
            <a:off x="4419600" y="3429000"/>
            <a:ext cx="4724400" cy="2514600"/>
          </a:xfrm>
          <a:prstGeom prst="rect">
            <a:avLst/>
          </a:prstGeom>
          <a:noFill/>
          <a:ln w="9525">
            <a:noFill/>
            <a:miter lim="800000"/>
            <a:headEnd/>
            <a:tailEnd/>
          </a:ln>
        </p:spPr>
      </p:pic>
      <p:pic>
        <p:nvPicPr>
          <p:cNvPr id="7176" name="Picture 7" descr="ALG5_I4_path_L0.00000005.jpg"/>
          <p:cNvPicPr>
            <a:picLocks noChangeAspect="1"/>
          </p:cNvPicPr>
          <p:nvPr/>
        </p:nvPicPr>
        <p:blipFill>
          <a:blip r:embed="rId8"/>
          <a:srcRect/>
          <a:stretch>
            <a:fillRect/>
          </a:stretch>
        </p:blipFill>
        <p:spPr bwMode="auto">
          <a:xfrm>
            <a:off x="0" y="3429000"/>
            <a:ext cx="4419600" cy="2514600"/>
          </a:xfrm>
          <a:prstGeom prst="rect">
            <a:avLst/>
          </a:prstGeom>
          <a:noFill/>
          <a:ln w="9525">
            <a:noFill/>
            <a:miter lim="800000"/>
            <a:headEnd/>
            <a:tailEnd/>
          </a:ln>
        </p:spPr>
      </p:pic>
      <p:sp>
        <p:nvSpPr>
          <p:cNvPr id="7177" name="TextBox 8"/>
          <p:cNvSpPr txBox="1">
            <a:spLocks noChangeArrowheads="1"/>
          </p:cNvSpPr>
          <p:nvPr/>
        </p:nvSpPr>
        <p:spPr bwMode="auto">
          <a:xfrm>
            <a:off x="381000" y="6019800"/>
            <a:ext cx="3463925" cy="584200"/>
          </a:xfrm>
          <a:prstGeom prst="rect">
            <a:avLst/>
          </a:prstGeom>
          <a:noFill/>
          <a:ln w="9525">
            <a:noFill/>
            <a:miter lim="800000"/>
            <a:headEnd/>
            <a:tailEnd/>
          </a:ln>
        </p:spPr>
        <p:txBody>
          <a:bodyPr wrap="none">
            <a:spAutoFit/>
          </a:bodyPr>
          <a:lstStyle/>
          <a:p>
            <a:r>
              <a:rPr lang="en-US" sz="3200"/>
              <a:t>Total Steps:  1548</a:t>
            </a:r>
          </a:p>
        </p:txBody>
      </p:sp>
      <p:sp>
        <p:nvSpPr>
          <p:cNvPr id="7178" name="TextBox 9"/>
          <p:cNvSpPr txBox="1">
            <a:spLocks noChangeArrowheads="1"/>
          </p:cNvSpPr>
          <p:nvPr/>
        </p:nvSpPr>
        <p:spPr bwMode="auto">
          <a:xfrm>
            <a:off x="5181600" y="6019800"/>
            <a:ext cx="3236913" cy="584200"/>
          </a:xfrm>
          <a:prstGeom prst="rect">
            <a:avLst/>
          </a:prstGeom>
          <a:noFill/>
          <a:ln w="9525">
            <a:noFill/>
            <a:miter lim="800000"/>
            <a:headEnd/>
            <a:tailEnd/>
          </a:ln>
        </p:spPr>
        <p:txBody>
          <a:bodyPr wrap="none">
            <a:spAutoFit/>
          </a:bodyPr>
          <a:lstStyle/>
          <a:p>
            <a:r>
              <a:rPr lang="en-US" sz="3200"/>
              <a:t>Total Steps:  606</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sz="quarter"/>
          </p:nvPr>
        </p:nvSpPr>
        <p:spPr>
          <a:xfrm>
            <a:off x="533400" y="0"/>
            <a:ext cx="8001000" cy="808037"/>
          </a:xfrm>
        </p:spPr>
        <p:txBody>
          <a:bodyPr/>
          <a:lstStyle/>
          <a:p>
            <a:pPr eaLnBrk="1" fontAlgn="auto" hangingPunct="1">
              <a:spcAft>
                <a:spcPts val="0"/>
              </a:spcAft>
              <a:defRPr/>
            </a:pPr>
            <a:r>
              <a:rPr lang="en-US" dirty="0" smtClean="0">
                <a:ln>
                  <a:noFill/>
                </a:ln>
                <a:solidFill>
                  <a:schemeClr val="tx1"/>
                </a:solidFill>
                <a:effectLst/>
              </a:rPr>
              <a:t>Problem Formulation</a:t>
            </a:r>
            <a:endParaRPr lang="en-US" dirty="0">
              <a:ln>
                <a:noFill/>
              </a:ln>
              <a:solidFill>
                <a:schemeClr val="tx1"/>
              </a:solidFill>
              <a:effectLst/>
            </a:endParaRPr>
          </a:p>
        </p:txBody>
      </p:sp>
      <p:sp>
        <p:nvSpPr>
          <p:cNvPr id="1032" name="Content Placeholder 22"/>
          <p:cNvSpPr>
            <a:spLocks noGrp="1"/>
          </p:cNvSpPr>
          <p:nvPr>
            <p:ph sz="quarter" idx="1"/>
          </p:nvPr>
        </p:nvSpPr>
        <p:spPr>
          <a:xfrm>
            <a:off x="0" y="3276600"/>
            <a:ext cx="9144000" cy="381000"/>
          </a:xfrm>
        </p:spPr>
        <p:txBody>
          <a:bodyPr/>
          <a:lstStyle/>
          <a:p>
            <a:pPr eaLnBrk="1" hangingPunct="1">
              <a:buFont typeface="Wingdings 2" pitchFamily="18" charset="2"/>
              <a:buNone/>
            </a:pPr>
            <a:r>
              <a:rPr lang="en-US" sz="2000" smtClean="0">
                <a:latin typeface="Arial" charset="0"/>
                <a:cs typeface="Arial" charset="0"/>
              </a:rPr>
              <a:t>To get a steady state vortex, we assume a separable solution of the form:</a:t>
            </a:r>
          </a:p>
        </p:txBody>
      </p:sp>
      <p:sp>
        <p:nvSpPr>
          <p:cNvPr id="1033" name="TextBox 14"/>
          <p:cNvSpPr txBox="1">
            <a:spLocks noChangeArrowheads="1"/>
          </p:cNvSpPr>
          <p:nvPr/>
        </p:nvSpPr>
        <p:spPr bwMode="auto">
          <a:xfrm>
            <a:off x="609600" y="762000"/>
            <a:ext cx="8001000" cy="400050"/>
          </a:xfrm>
          <a:prstGeom prst="rect">
            <a:avLst/>
          </a:prstGeom>
          <a:noFill/>
          <a:ln w="9525">
            <a:noFill/>
            <a:miter lim="800000"/>
            <a:headEnd/>
            <a:tailEnd/>
          </a:ln>
        </p:spPr>
        <p:txBody>
          <a:bodyPr>
            <a:spAutoFit/>
          </a:bodyPr>
          <a:lstStyle/>
          <a:p>
            <a:r>
              <a:rPr lang="en-US" sz="2000"/>
              <a:t>To set up the problem, we start with the focusing 2D NLS:</a:t>
            </a:r>
          </a:p>
        </p:txBody>
      </p:sp>
      <p:sp>
        <p:nvSpPr>
          <p:cNvPr id="1034" name="Rectangle 1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a:p>
        </p:txBody>
      </p:sp>
      <p:graphicFrame>
        <p:nvGraphicFramePr>
          <p:cNvPr id="1026" name="Object 11"/>
          <p:cNvGraphicFramePr>
            <a:graphicFrameLocks noChangeAspect="1"/>
          </p:cNvGraphicFramePr>
          <p:nvPr/>
        </p:nvGraphicFramePr>
        <p:xfrm>
          <a:off x="2209800" y="1143000"/>
          <a:ext cx="4856163" cy="633413"/>
        </p:xfrm>
        <a:graphic>
          <a:graphicData uri="http://schemas.openxmlformats.org/presentationml/2006/ole">
            <p:oleObj spid="_x0000_s1026" name="Formula" r:id="rId3" imgW="1531800" imgH="204480" progId="Equation.Ribbit">
              <p:embed/>
            </p:oleObj>
          </a:graphicData>
        </a:graphic>
      </p:graphicFrame>
      <p:sp>
        <p:nvSpPr>
          <p:cNvPr id="1035" name="TextBox 17"/>
          <p:cNvSpPr txBox="1">
            <a:spLocks noChangeArrowheads="1"/>
          </p:cNvSpPr>
          <p:nvPr/>
        </p:nvSpPr>
        <p:spPr bwMode="auto">
          <a:xfrm>
            <a:off x="381000" y="1828800"/>
            <a:ext cx="8102600" cy="400050"/>
          </a:xfrm>
          <a:prstGeom prst="rect">
            <a:avLst/>
          </a:prstGeom>
          <a:noFill/>
          <a:ln w="9525">
            <a:noFill/>
            <a:miter lim="800000"/>
            <a:headEnd/>
            <a:tailEnd/>
          </a:ln>
        </p:spPr>
        <p:txBody>
          <a:bodyPr wrap="none">
            <a:spAutoFit/>
          </a:bodyPr>
          <a:lstStyle/>
          <a:p>
            <a:r>
              <a:rPr lang="en-US" sz="2000"/>
              <a:t>The natural coordinate system for this problem is polar, in which case:</a:t>
            </a:r>
          </a:p>
        </p:txBody>
      </p:sp>
      <p:sp>
        <p:nvSpPr>
          <p:cNvPr id="1036" name="Rectangle 1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a:p>
        </p:txBody>
      </p:sp>
      <p:graphicFrame>
        <p:nvGraphicFramePr>
          <p:cNvPr id="1027" name="Object 13"/>
          <p:cNvGraphicFramePr>
            <a:graphicFrameLocks noChangeAspect="1"/>
          </p:cNvGraphicFramePr>
          <p:nvPr/>
        </p:nvGraphicFramePr>
        <p:xfrm>
          <a:off x="2286000" y="2362200"/>
          <a:ext cx="4224338" cy="838200"/>
        </p:xfrm>
        <a:graphic>
          <a:graphicData uri="http://schemas.openxmlformats.org/presentationml/2006/ole">
            <p:oleObj spid="_x0000_s1027" name="Formula" r:id="rId4" imgW="1980000" imgH="390240" progId="Equation.Ribbit">
              <p:embed/>
            </p:oleObj>
          </a:graphicData>
        </a:graphic>
      </p:graphicFrame>
      <p:graphicFrame>
        <p:nvGraphicFramePr>
          <p:cNvPr id="1028" name="Object 15"/>
          <p:cNvGraphicFramePr>
            <a:graphicFrameLocks noChangeAspect="1"/>
          </p:cNvGraphicFramePr>
          <p:nvPr/>
        </p:nvGraphicFramePr>
        <p:xfrm>
          <a:off x="1066800" y="3810000"/>
          <a:ext cx="3790950" cy="490538"/>
        </p:xfrm>
        <a:graphic>
          <a:graphicData uri="http://schemas.openxmlformats.org/presentationml/2006/ole">
            <p:oleObj spid="_x0000_s1028" name="Formula" r:id="rId5" imgW="1514160" imgH="196920" progId="Equation.Ribbit">
              <p:embed/>
            </p:oleObj>
          </a:graphicData>
        </a:graphic>
      </p:graphicFrame>
      <p:sp>
        <p:nvSpPr>
          <p:cNvPr id="1037" name="TextBox 24"/>
          <p:cNvSpPr txBox="1">
            <a:spLocks noChangeArrowheads="1"/>
          </p:cNvSpPr>
          <p:nvPr/>
        </p:nvSpPr>
        <p:spPr bwMode="auto">
          <a:xfrm>
            <a:off x="457200" y="4572000"/>
            <a:ext cx="8305800" cy="708025"/>
          </a:xfrm>
          <a:prstGeom prst="rect">
            <a:avLst/>
          </a:prstGeom>
          <a:noFill/>
          <a:ln w="9525">
            <a:noFill/>
            <a:miter lim="800000"/>
            <a:headEnd/>
            <a:tailEnd/>
          </a:ln>
        </p:spPr>
        <p:txBody>
          <a:bodyPr>
            <a:spAutoFit/>
          </a:bodyPr>
          <a:lstStyle/>
          <a:p>
            <a:r>
              <a:rPr lang="en-US" sz="2000"/>
              <a:t>Where m is the vortex charge.  Plugging this into the original equation, we get the following ODE:</a:t>
            </a:r>
          </a:p>
        </p:txBody>
      </p:sp>
      <p:sp>
        <p:nvSpPr>
          <p:cNvPr id="1038" name="Rectangle 17"/>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a:p>
        </p:txBody>
      </p:sp>
      <p:graphicFrame>
        <p:nvGraphicFramePr>
          <p:cNvPr id="1029" name="Object 16"/>
          <p:cNvGraphicFramePr>
            <a:graphicFrameLocks noChangeAspect="1"/>
          </p:cNvGraphicFramePr>
          <p:nvPr/>
        </p:nvGraphicFramePr>
        <p:xfrm>
          <a:off x="381000" y="5562600"/>
          <a:ext cx="8281988" cy="969963"/>
        </p:xfrm>
        <a:graphic>
          <a:graphicData uri="http://schemas.openxmlformats.org/presentationml/2006/ole">
            <p:oleObj spid="_x0000_s1029" name="Formula" r:id="rId6" imgW="2932560" imgH="390240" progId="Equation.Ribbit">
              <p:embed/>
            </p:oleObj>
          </a:graphicData>
        </a:graphic>
      </p:graphicFrame>
      <p:sp>
        <p:nvSpPr>
          <p:cNvPr id="1039" name="Rectangle 19"/>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a:p>
        </p:txBody>
      </p:sp>
      <p:graphicFrame>
        <p:nvGraphicFramePr>
          <p:cNvPr id="1030" name="Object 18"/>
          <p:cNvGraphicFramePr>
            <a:graphicFrameLocks noChangeAspect="1"/>
          </p:cNvGraphicFramePr>
          <p:nvPr/>
        </p:nvGraphicFramePr>
        <p:xfrm>
          <a:off x="5867400" y="3886200"/>
          <a:ext cx="1703388" cy="533400"/>
        </p:xfrm>
        <a:graphic>
          <a:graphicData uri="http://schemas.openxmlformats.org/presentationml/2006/ole">
            <p:oleObj spid="_x0000_s1030" name="Formula" r:id="rId7" imgW="575640" imgH="177840" progId="Equation.Ribbit">
              <p:embed/>
            </p:oleObj>
          </a:graphicData>
        </a:graphic>
      </p:graphicFrame>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06363"/>
            <a:ext cx="8001000" cy="731837"/>
          </a:xfrm>
        </p:spPr>
        <p:txBody>
          <a:bodyPr/>
          <a:lstStyle/>
          <a:p>
            <a:pPr>
              <a:defRPr/>
            </a:pPr>
            <a:r>
              <a:rPr lang="en-US" b="0" dirty="0" smtClean="0">
                <a:ln>
                  <a:noFill/>
                </a:ln>
                <a:solidFill>
                  <a:schemeClr val="tx1"/>
                </a:solidFill>
                <a:effectLst/>
              </a:rPr>
              <a:t>Quasi-Newton (Broyden)</a:t>
            </a:r>
            <a:endParaRPr lang="en-US" b="0" dirty="0">
              <a:ln>
                <a:noFill/>
              </a:ln>
              <a:solidFill>
                <a:schemeClr val="tx1"/>
              </a:solidFill>
              <a:effectLst/>
            </a:endParaRPr>
          </a:p>
        </p:txBody>
      </p:sp>
      <p:sp>
        <p:nvSpPr>
          <p:cNvPr id="8199" name="TextBox 2"/>
          <p:cNvSpPr txBox="1">
            <a:spLocks noChangeArrowheads="1"/>
          </p:cNvSpPr>
          <p:nvPr/>
        </p:nvSpPr>
        <p:spPr bwMode="auto">
          <a:xfrm>
            <a:off x="304800" y="990600"/>
            <a:ext cx="8382000" cy="1200150"/>
          </a:xfrm>
          <a:prstGeom prst="rect">
            <a:avLst/>
          </a:prstGeom>
          <a:noFill/>
          <a:ln w="9525">
            <a:noFill/>
            <a:miter lim="800000"/>
            <a:headEnd/>
            <a:tailEnd/>
          </a:ln>
        </p:spPr>
        <p:txBody>
          <a:bodyPr>
            <a:spAutoFit/>
          </a:bodyPr>
          <a:lstStyle/>
          <a:p>
            <a:pPr algn="l"/>
            <a:r>
              <a:rPr lang="en-US"/>
              <a:t>Another method to try is a Quasi-Newton method, which uses an approximation for J instead of J itself when using the classic Newton step.</a:t>
            </a:r>
          </a:p>
          <a:p>
            <a:pPr algn="l"/>
            <a:endParaRPr lang="en-US"/>
          </a:p>
          <a:p>
            <a:pPr algn="l"/>
            <a:r>
              <a:rPr lang="en-US"/>
              <a:t>This approximation is updated at each iteration as follows:</a:t>
            </a:r>
          </a:p>
        </p:txBody>
      </p:sp>
      <p:graphicFrame>
        <p:nvGraphicFramePr>
          <p:cNvPr id="8194" name="Object 1"/>
          <p:cNvGraphicFramePr>
            <a:graphicFrameLocks noChangeAspect="1"/>
          </p:cNvGraphicFramePr>
          <p:nvPr/>
        </p:nvGraphicFramePr>
        <p:xfrm>
          <a:off x="2286000" y="2286000"/>
          <a:ext cx="4435475" cy="990600"/>
        </p:xfrm>
        <a:graphic>
          <a:graphicData uri="http://schemas.openxmlformats.org/presentationml/2006/ole">
            <p:oleObj spid="_x0000_s8194" name="Formula" r:id="rId3" imgW="1803600" imgH="402840" progId="Equation.Ribbit">
              <p:embed/>
            </p:oleObj>
          </a:graphicData>
        </a:graphic>
      </p:graphicFrame>
      <p:sp>
        <p:nvSpPr>
          <p:cNvPr id="8200" name="TextBox 4"/>
          <p:cNvSpPr txBox="1">
            <a:spLocks noChangeArrowheads="1"/>
          </p:cNvSpPr>
          <p:nvPr/>
        </p:nvSpPr>
        <p:spPr bwMode="auto">
          <a:xfrm>
            <a:off x="1219200" y="3657600"/>
            <a:ext cx="928688" cy="369888"/>
          </a:xfrm>
          <a:prstGeom prst="rect">
            <a:avLst/>
          </a:prstGeom>
          <a:noFill/>
          <a:ln w="9525">
            <a:noFill/>
            <a:miter lim="800000"/>
            <a:headEnd/>
            <a:tailEnd/>
          </a:ln>
        </p:spPr>
        <p:txBody>
          <a:bodyPr wrap="none">
            <a:spAutoFit/>
          </a:bodyPr>
          <a:lstStyle/>
          <a:p>
            <a:r>
              <a:rPr lang="en-US"/>
              <a:t>Where:</a:t>
            </a:r>
          </a:p>
        </p:txBody>
      </p:sp>
      <p:graphicFrame>
        <p:nvGraphicFramePr>
          <p:cNvPr id="8195" name="Object 2"/>
          <p:cNvGraphicFramePr>
            <a:graphicFrameLocks noChangeAspect="1"/>
          </p:cNvGraphicFramePr>
          <p:nvPr/>
        </p:nvGraphicFramePr>
        <p:xfrm>
          <a:off x="2971800" y="5029200"/>
          <a:ext cx="2917825" cy="533400"/>
        </p:xfrm>
        <a:graphic>
          <a:graphicData uri="http://schemas.openxmlformats.org/presentationml/2006/ole">
            <p:oleObj spid="_x0000_s8195" name="Formula" r:id="rId4" imgW="928440" imgH="170280" progId="Equation.Ribbit">
              <p:embed/>
            </p:oleObj>
          </a:graphicData>
        </a:graphic>
      </p:graphicFrame>
      <p:graphicFrame>
        <p:nvGraphicFramePr>
          <p:cNvPr id="8196" name="Object 3"/>
          <p:cNvGraphicFramePr>
            <a:graphicFrameLocks noChangeAspect="1"/>
          </p:cNvGraphicFramePr>
          <p:nvPr/>
        </p:nvGraphicFramePr>
        <p:xfrm>
          <a:off x="2590800" y="5867400"/>
          <a:ext cx="3557588" cy="457200"/>
        </p:xfrm>
        <a:graphic>
          <a:graphicData uri="http://schemas.openxmlformats.org/presentationml/2006/ole">
            <p:oleObj spid="_x0000_s8196" name="Formula" r:id="rId5" imgW="1394640" imgH="179280" progId="Equation.Ribbit">
              <p:embed/>
            </p:oleObj>
          </a:graphicData>
        </a:graphic>
      </p:graphicFrame>
      <p:graphicFrame>
        <p:nvGraphicFramePr>
          <p:cNvPr id="8197" name="Object 4"/>
          <p:cNvGraphicFramePr>
            <a:graphicFrameLocks noChangeAspect="1"/>
          </p:cNvGraphicFramePr>
          <p:nvPr/>
        </p:nvGraphicFramePr>
        <p:xfrm>
          <a:off x="2743200" y="3733800"/>
          <a:ext cx="3421063" cy="533400"/>
        </p:xfrm>
        <a:graphic>
          <a:graphicData uri="http://schemas.openxmlformats.org/presentationml/2006/ole">
            <p:oleObj spid="_x0000_s8197" name="Formula" r:id="rId6" imgW="1089720" imgH="170280" progId="Equation.Ribbit">
              <p:embed/>
            </p:oleObj>
          </a:graphicData>
        </a:graphic>
      </p:graphicFrame>
      <p:sp>
        <p:nvSpPr>
          <p:cNvPr id="8201" name="TextBox 8"/>
          <p:cNvSpPr txBox="1">
            <a:spLocks noChangeArrowheads="1"/>
          </p:cNvSpPr>
          <p:nvPr/>
        </p:nvSpPr>
        <p:spPr bwMode="auto">
          <a:xfrm>
            <a:off x="1295400" y="4495800"/>
            <a:ext cx="6661150" cy="369888"/>
          </a:xfrm>
          <a:prstGeom prst="rect">
            <a:avLst/>
          </a:prstGeom>
          <a:noFill/>
          <a:ln w="9525">
            <a:noFill/>
            <a:miter lim="800000"/>
            <a:headEnd/>
            <a:tailEnd/>
          </a:ln>
        </p:spPr>
        <p:txBody>
          <a:bodyPr wrap="none">
            <a:spAutoFit/>
          </a:bodyPr>
          <a:lstStyle/>
          <a:p>
            <a:r>
              <a:rPr lang="en-US"/>
              <a:t>(Alpha is determined by the merit function linesearch as before)</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06363"/>
            <a:ext cx="8001000" cy="731837"/>
          </a:xfrm>
        </p:spPr>
        <p:txBody>
          <a:bodyPr/>
          <a:lstStyle/>
          <a:p>
            <a:pPr>
              <a:defRPr/>
            </a:pPr>
            <a:r>
              <a:rPr lang="en-US" b="0" dirty="0" smtClean="0">
                <a:ln>
                  <a:noFill/>
                </a:ln>
                <a:solidFill>
                  <a:schemeClr val="tx1"/>
                </a:solidFill>
                <a:effectLst/>
              </a:rPr>
              <a:t>Quasi-Newton (Broyden)</a:t>
            </a:r>
            <a:endParaRPr lang="en-US" b="0" dirty="0">
              <a:ln>
                <a:noFill/>
              </a:ln>
              <a:solidFill>
                <a:schemeClr val="tx1"/>
              </a:solidFill>
              <a:effectLst/>
            </a:endParaRPr>
          </a:p>
        </p:txBody>
      </p:sp>
      <p:sp>
        <p:nvSpPr>
          <p:cNvPr id="44035" name="TextBox 2"/>
          <p:cNvSpPr txBox="1">
            <a:spLocks noChangeArrowheads="1"/>
          </p:cNvSpPr>
          <p:nvPr/>
        </p:nvSpPr>
        <p:spPr bwMode="auto">
          <a:xfrm>
            <a:off x="1828800" y="2438400"/>
            <a:ext cx="5307013" cy="1446213"/>
          </a:xfrm>
          <a:prstGeom prst="rect">
            <a:avLst/>
          </a:prstGeom>
          <a:noFill/>
          <a:ln w="9525">
            <a:noFill/>
            <a:miter lim="800000"/>
            <a:headEnd/>
            <a:tailEnd/>
          </a:ln>
        </p:spPr>
        <p:txBody>
          <a:bodyPr wrap="none">
            <a:spAutoFit/>
          </a:bodyPr>
          <a:lstStyle/>
          <a:p>
            <a:r>
              <a:rPr lang="en-US" sz="8800"/>
              <a:t>RESULTS</a:t>
            </a:r>
          </a:p>
        </p:txBody>
      </p:sp>
      <p:pic>
        <p:nvPicPr>
          <p:cNvPr id="4" name="Picture 3" descr="Init1SECH.jpg"/>
          <p:cNvPicPr preferRelativeResize="0">
            <a:picLocks/>
          </p:cNvPicPr>
          <p:nvPr/>
        </p:nvPicPr>
        <p:blipFill>
          <a:blip r:embed="rId2"/>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5" name="Picture 4" descr="Init2VA.jpg"/>
          <p:cNvPicPr preferRelativeResize="0">
            <a:picLocks/>
          </p:cNvPicPr>
          <p:nvPr/>
        </p:nvPicPr>
        <p:blipFill>
          <a:blip r:embed="rId3"/>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6" name="Picture 5" descr="Init3EXP.jpg"/>
          <p:cNvPicPr preferRelativeResize="0">
            <a:picLocks/>
          </p:cNvPicPr>
          <p:nvPr/>
        </p:nvPicPr>
        <p:blipFill>
          <a:blip r:embed="rId4"/>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7" name="Picture 6" descr="Init4WACKO.jpg"/>
          <p:cNvPicPr preferRelativeResize="0">
            <a:picLocks/>
          </p:cNvPicPr>
          <p:nvPr/>
        </p:nvPicPr>
        <p:blipFill>
          <a:blip r:embed="rId5"/>
          <a:srcRect/>
          <a:stretch>
            <a:fillRect/>
          </a:stretch>
        </p:blipFill>
        <p:spPr bwMode="auto">
          <a:xfrm>
            <a:off x="4572000" y="3429000"/>
            <a:ext cx="4572000" cy="3429000"/>
          </a:xfrm>
          <a:prstGeom prst="rect">
            <a:avLst/>
          </a:prstGeom>
          <a:noFill/>
          <a:ln w="9525">
            <a:solidFill>
              <a:schemeClr val="bg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48000"/>
            <a:ext cx="8001000" cy="731837"/>
          </a:xfrm>
        </p:spPr>
        <p:txBody>
          <a:bodyPr>
            <a:noAutofit/>
          </a:bodyPr>
          <a:lstStyle/>
          <a:p>
            <a:pPr>
              <a:defRPr/>
            </a:pPr>
            <a:r>
              <a:rPr lang="en-US" sz="8000" b="0" dirty="0" smtClean="0">
                <a:ln>
                  <a:noFill/>
                </a:ln>
                <a:solidFill>
                  <a:schemeClr val="tx1"/>
                </a:solidFill>
                <a:effectLst/>
              </a:rPr>
              <a:t>Newton’s Method</a:t>
            </a:r>
            <a:br>
              <a:rPr lang="en-US" sz="8000" b="0" dirty="0" smtClean="0">
                <a:ln>
                  <a:noFill/>
                </a:ln>
                <a:solidFill>
                  <a:schemeClr val="tx1"/>
                </a:solidFill>
                <a:effectLst/>
              </a:rPr>
            </a:br>
            <a:r>
              <a:rPr lang="en-US" sz="8000" b="0" dirty="0" smtClean="0">
                <a:ln>
                  <a:noFill/>
                </a:ln>
                <a:solidFill>
                  <a:schemeClr val="tx1"/>
                </a:solidFill>
                <a:effectLst/>
              </a:rPr>
              <a:t>RESULTS</a:t>
            </a:r>
            <a:endParaRPr lang="en-US" sz="8000" b="0" dirty="0">
              <a:ln>
                <a:noFill/>
              </a:ln>
              <a:solidFill>
                <a:schemeClr val="tx1"/>
              </a:solidFill>
              <a:effectLst/>
            </a:endParaRPr>
          </a:p>
        </p:txBody>
      </p:sp>
      <p:pic>
        <p:nvPicPr>
          <p:cNvPr id="45059" name="Picture 2" descr="Init1SECH.jpg"/>
          <p:cNvPicPr preferRelativeResize="0">
            <a:picLocks/>
          </p:cNvPicPr>
          <p:nvPr/>
        </p:nvPicPr>
        <p:blipFill>
          <a:blip r:embed="rId3"/>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45060" name="Picture 3" descr="Init2VA.jpg"/>
          <p:cNvPicPr preferRelativeResize="0">
            <a:picLocks/>
          </p:cNvPicPr>
          <p:nvPr/>
        </p:nvPicPr>
        <p:blipFill>
          <a:blip r:embed="rId4">
            <a:lum contrast="-40000"/>
          </a:blip>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45061" name="Picture 4" descr="Init3EXP.jpg"/>
          <p:cNvPicPr preferRelativeResize="0">
            <a:picLocks/>
          </p:cNvPicPr>
          <p:nvPr/>
        </p:nvPicPr>
        <p:blipFill>
          <a:blip r:embed="rId5">
            <a:lum contrast="-40000"/>
          </a:blip>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45062" name="Picture 5" descr="Init4WACKO.jpg"/>
          <p:cNvPicPr preferRelativeResize="0">
            <a:picLocks/>
          </p:cNvPicPr>
          <p:nvPr/>
        </p:nvPicPr>
        <p:blipFill>
          <a:blip r:embed="rId6">
            <a:lum contrast="-40000"/>
          </a:blip>
          <a:srcRect/>
          <a:stretch>
            <a:fillRect/>
          </a:stretch>
        </p:blipFill>
        <p:spPr bwMode="auto">
          <a:xfrm>
            <a:off x="4572000" y="3429000"/>
            <a:ext cx="4572000" cy="3429000"/>
          </a:xfrm>
          <a:prstGeom prst="rect">
            <a:avLst/>
          </a:prstGeom>
          <a:noFill/>
          <a:ln w="9525">
            <a:solidFill>
              <a:schemeClr val="bg1"/>
            </a:solidFill>
            <a:miter lim="800000"/>
            <a:headEnd/>
            <a:tailEnd/>
          </a:ln>
        </p:spPr>
      </p:pic>
      <p:pic>
        <p:nvPicPr>
          <p:cNvPr id="45063" name="Picture 7" descr="Init1SECH.jpg"/>
          <p:cNvPicPr preferRelativeResize="0">
            <a:picLocks/>
          </p:cNvPicPr>
          <p:nvPr/>
        </p:nvPicPr>
        <p:blipFill>
          <a:blip r:embed="rId3"/>
          <a:srcRect/>
          <a:stretch>
            <a:fillRect/>
          </a:stretch>
        </p:blipFill>
        <p:spPr bwMode="auto">
          <a:xfrm>
            <a:off x="20269200" y="13106400"/>
            <a:ext cx="5715000" cy="5029200"/>
          </a:xfrm>
          <a:prstGeom prst="rect">
            <a:avLst/>
          </a:prstGeom>
          <a:noFill/>
          <a:ln w="9525">
            <a:solidFill>
              <a:schemeClr val="bg1"/>
            </a:solidFill>
            <a:miter lim="800000"/>
            <a:headEnd/>
            <a:tailEnd/>
          </a:ln>
        </p:spPr>
      </p:pic>
      <p:pic>
        <p:nvPicPr>
          <p:cNvPr id="8" name="Picture 7" descr="ALG6_I1_final.jpg"/>
          <p:cNvPicPr>
            <a:picLocks noChangeAspect="1"/>
          </p:cNvPicPr>
          <p:nvPr/>
        </p:nvPicPr>
        <p:blipFill>
          <a:blip r:embed="rId7"/>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9" name="Picture 8" descr="ALG6_I1_path.jpg"/>
          <p:cNvPicPr>
            <a:picLocks noChangeAspect="1"/>
          </p:cNvPicPr>
          <p:nvPr/>
        </p:nvPicPr>
        <p:blipFill>
          <a:blip r:embed="rId8"/>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10" name="Picture 9" descr="ALG6_I1_residuals.jpg"/>
          <p:cNvPicPr>
            <a:picLocks noChangeAspect="1"/>
          </p:cNvPicPr>
          <p:nvPr/>
        </p:nvPicPr>
        <p:blipFill>
          <a:blip r:embed="rId9"/>
          <a:srcRect/>
          <a:stretch>
            <a:fillRect/>
          </a:stretch>
        </p:blipFill>
        <p:spPr bwMode="auto">
          <a:xfrm>
            <a:off x="4572000" y="3429000"/>
            <a:ext cx="4572000" cy="3429000"/>
          </a:xfrm>
          <a:prstGeom prst="rect">
            <a:avLst/>
          </a:prstGeom>
          <a:noFill/>
          <a:ln w="9525">
            <a:solidFill>
              <a:schemeClr val="bg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0"/>
            <a:ext cx="9144000" cy="6494463"/>
          </a:xfrm>
          <a:prstGeom prst="rect">
            <a:avLst/>
          </a:prstGeom>
          <a:noFill/>
          <a:ln w="9525">
            <a:noFill/>
            <a:miter lim="800000"/>
            <a:headEnd/>
            <a:tailEnd/>
          </a:ln>
        </p:spPr>
        <p:txBody>
          <a:bodyPr>
            <a:spAutoFit/>
          </a:bodyPr>
          <a:lstStyle/>
          <a:p>
            <a:pPr algn="l"/>
            <a:r>
              <a:rPr lang="en-US" sz="3200"/>
              <a:t>Step#     Residual    Condition(J)  LineS Step#</a:t>
            </a:r>
          </a:p>
          <a:p>
            <a:pPr algn="l"/>
            <a:r>
              <a:rPr lang="en-US" sz="3200"/>
              <a:t>-----------------------------------------------</a:t>
            </a:r>
          </a:p>
          <a:p>
            <a:pPr algn="l"/>
            <a:r>
              <a:rPr lang="en-US" sz="3200"/>
              <a:t>0    0.012172379                0                     0</a:t>
            </a:r>
          </a:p>
          <a:p>
            <a:pPr algn="l"/>
            <a:r>
              <a:rPr lang="en-US" sz="3200"/>
              <a:t>1 2.6278264e-005      953.40311              0</a:t>
            </a:r>
          </a:p>
          <a:p>
            <a:pPr algn="l"/>
            <a:r>
              <a:rPr lang="en-US" sz="3200"/>
              <a:t>2 2.0088825e-006      1006.5361              0</a:t>
            </a:r>
          </a:p>
          <a:p>
            <a:pPr algn="l"/>
            <a:r>
              <a:rPr lang="en-US" sz="3200"/>
              <a:t>3 1.1701014e-006      2559.1281              0</a:t>
            </a:r>
          </a:p>
          <a:p>
            <a:pPr algn="l"/>
            <a:r>
              <a:rPr lang="en-US" sz="3200"/>
              <a:t>4 3.2786069e-009      2793.3739              0</a:t>
            </a:r>
          </a:p>
          <a:p>
            <a:pPr algn="l"/>
            <a:r>
              <a:rPr lang="en-US" sz="3200" b="1"/>
              <a:t>Total Steps:  4</a:t>
            </a:r>
          </a:p>
          <a:p>
            <a:pPr algn="l"/>
            <a:endParaRPr lang="en-US" sz="3200"/>
          </a:p>
          <a:p>
            <a:pPr algn="l"/>
            <a:r>
              <a:rPr lang="en-US" sz="3200"/>
              <a:t>-----Final Condition Properties---------</a:t>
            </a:r>
          </a:p>
          <a:p>
            <a:pPr algn="l"/>
            <a:r>
              <a:rPr lang="en-US" sz="3200"/>
              <a:t>Max:  0.77739</a:t>
            </a:r>
          </a:p>
          <a:p>
            <a:pPr algn="l"/>
            <a:r>
              <a:rPr lang="en-US" sz="3200"/>
              <a:t>CM:   6.7018</a:t>
            </a:r>
          </a:p>
          <a:p>
            <a:pPr algn="l"/>
            <a:r>
              <a:rPr lang="en-US" sz="3200"/>
              <a:t>Mass: 2.1192</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48000"/>
            <a:ext cx="8001000" cy="731837"/>
          </a:xfrm>
        </p:spPr>
        <p:txBody>
          <a:bodyPr>
            <a:noAutofit/>
          </a:bodyPr>
          <a:lstStyle/>
          <a:p>
            <a:pPr>
              <a:defRPr/>
            </a:pPr>
            <a:r>
              <a:rPr lang="en-US" sz="8000" b="0" dirty="0" smtClean="0">
                <a:ln>
                  <a:noFill/>
                </a:ln>
                <a:solidFill>
                  <a:schemeClr val="tx1"/>
                </a:solidFill>
                <a:effectLst/>
              </a:rPr>
              <a:t>Newton’s Method</a:t>
            </a:r>
            <a:br>
              <a:rPr lang="en-US" sz="8000" b="0" dirty="0" smtClean="0">
                <a:ln>
                  <a:noFill/>
                </a:ln>
                <a:solidFill>
                  <a:schemeClr val="tx1"/>
                </a:solidFill>
                <a:effectLst/>
              </a:rPr>
            </a:br>
            <a:r>
              <a:rPr lang="en-US" sz="8000" b="0" dirty="0" smtClean="0">
                <a:ln>
                  <a:noFill/>
                </a:ln>
                <a:solidFill>
                  <a:schemeClr val="tx1"/>
                </a:solidFill>
                <a:effectLst/>
              </a:rPr>
              <a:t>RESULTS</a:t>
            </a:r>
            <a:endParaRPr lang="en-US" sz="8000" b="0" dirty="0">
              <a:ln>
                <a:noFill/>
              </a:ln>
              <a:solidFill>
                <a:schemeClr val="tx1"/>
              </a:solidFill>
              <a:effectLst/>
            </a:endParaRPr>
          </a:p>
        </p:txBody>
      </p:sp>
      <p:pic>
        <p:nvPicPr>
          <p:cNvPr id="47107" name="Picture 2" descr="Init1SECH.jpg"/>
          <p:cNvPicPr preferRelativeResize="0">
            <a:picLocks/>
          </p:cNvPicPr>
          <p:nvPr/>
        </p:nvPicPr>
        <p:blipFill>
          <a:blip r:embed="rId3">
            <a:lum contrast="-40000"/>
          </a:blip>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47108" name="Picture 3" descr="Init2VA.jpg"/>
          <p:cNvPicPr preferRelativeResize="0">
            <a:picLocks/>
          </p:cNvPicPr>
          <p:nvPr/>
        </p:nvPicPr>
        <p:blipFill>
          <a:blip r:embed="rId4"/>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47109" name="Picture 4" descr="Init3EXP.jpg"/>
          <p:cNvPicPr preferRelativeResize="0">
            <a:picLocks/>
          </p:cNvPicPr>
          <p:nvPr/>
        </p:nvPicPr>
        <p:blipFill>
          <a:blip r:embed="rId5">
            <a:lum contrast="-40000"/>
          </a:blip>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47110" name="Picture 5" descr="Init4WACKO.jpg"/>
          <p:cNvPicPr preferRelativeResize="0">
            <a:picLocks/>
          </p:cNvPicPr>
          <p:nvPr/>
        </p:nvPicPr>
        <p:blipFill>
          <a:blip r:embed="rId6">
            <a:lum contrast="-40000"/>
          </a:blip>
          <a:srcRect/>
          <a:stretch>
            <a:fillRect/>
          </a:stretch>
        </p:blipFill>
        <p:spPr bwMode="auto">
          <a:xfrm>
            <a:off x="4572000" y="3429000"/>
            <a:ext cx="4572000" cy="3429000"/>
          </a:xfrm>
          <a:prstGeom prst="rect">
            <a:avLst/>
          </a:prstGeom>
          <a:noFill/>
          <a:ln w="9525">
            <a:solidFill>
              <a:schemeClr val="bg1"/>
            </a:solidFill>
            <a:miter lim="800000"/>
            <a:headEnd/>
            <a:tailEnd/>
          </a:ln>
        </p:spPr>
      </p:pic>
      <p:pic>
        <p:nvPicPr>
          <p:cNvPr id="47111" name="Picture 7" descr="Init1SECH.jpg"/>
          <p:cNvPicPr preferRelativeResize="0">
            <a:picLocks/>
          </p:cNvPicPr>
          <p:nvPr/>
        </p:nvPicPr>
        <p:blipFill>
          <a:blip r:embed="rId3"/>
          <a:srcRect/>
          <a:stretch>
            <a:fillRect/>
          </a:stretch>
        </p:blipFill>
        <p:spPr bwMode="auto">
          <a:xfrm>
            <a:off x="20269200" y="13106400"/>
            <a:ext cx="5715000" cy="5029200"/>
          </a:xfrm>
          <a:prstGeom prst="rect">
            <a:avLst/>
          </a:prstGeom>
          <a:noFill/>
          <a:ln w="9525">
            <a:solidFill>
              <a:schemeClr val="bg1"/>
            </a:solidFill>
            <a:miter lim="800000"/>
            <a:headEnd/>
            <a:tailEnd/>
          </a:ln>
        </p:spPr>
      </p:pic>
      <p:pic>
        <p:nvPicPr>
          <p:cNvPr id="8" name="Picture 7" descr="ALG6_I2_final.jpg"/>
          <p:cNvPicPr>
            <a:picLocks noChangeAspect="1"/>
          </p:cNvPicPr>
          <p:nvPr/>
        </p:nvPicPr>
        <p:blipFill>
          <a:blip r:embed="rId7"/>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9" name="Picture 8" descr="ALG6_I2_path.jpg"/>
          <p:cNvPicPr>
            <a:picLocks noChangeAspect="1"/>
          </p:cNvPicPr>
          <p:nvPr/>
        </p:nvPicPr>
        <p:blipFill>
          <a:blip r:embed="rId8"/>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10" name="Picture 9" descr="ALG6_I2_residuals.jpg"/>
          <p:cNvPicPr>
            <a:picLocks noChangeAspect="1"/>
          </p:cNvPicPr>
          <p:nvPr/>
        </p:nvPicPr>
        <p:blipFill>
          <a:blip r:embed="rId9"/>
          <a:srcRect/>
          <a:stretch>
            <a:fillRect/>
          </a:stretch>
        </p:blipFill>
        <p:spPr bwMode="auto">
          <a:xfrm>
            <a:off x="4572000" y="3429000"/>
            <a:ext cx="4572000" cy="3429000"/>
          </a:xfrm>
          <a:prstGeom prst="rect">
            <a:avLst/>
          </a:prstGeom>
          <a:noFill/>
          <a:ln w="9525">
            <a:solidFill>
              <a:schemeClr val="bg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304800" y="0"/>
            <a:ext cx="3886200" cy="6708775"/>
          </a:xfrm>
          <a:prstGeom prst="rect">
            <a:avLst/>
          </a:prstGeom>
          <a:noFill/>
          <a:ln w="9525">
            <a:noFill/>
            <a:miter lim="800000"/>
            <a:headEnd/>
            <a:tailEnd/>
          </a:ln>
        </p:spPr>
        <p:txBody>
          <a:bodyPr>
            <a:spAutoFit/>
          </a:bodyPr>
          <a:lstStyle/>
          <a:p>
            <a:pPr algn="l"/>
            <a:r>
              <a:rPr lang="en-US" sz="1000"/>
              <a:t>Step#     Residual    Condition(J)  LineS Step#</a:t>
            </a:r>
          </a:p>
          <a:p>
            <a:pPr algn="l"/>
            <a:r>
              <a:rPr lang="en-US" sz="1000"/>
              <a:t>-----------------------------------------------</a:t>
            </a:r>
          </a:p>
          <a:p>
            <a:pPr algn="l"/>
            <a:r>
              <a:rPr lang="en-US" sz="1000"/>
              <a:t>   0      5.2261979025002                    0                                  0</a:t>
            </a:r>
          </a:p>
          <a:p>
            <a:pPr algn="l"/>
            <a:r>
              <a:rPr lang="en-US" sz="1000"/>
              <a:t>   1      2.9917249954597      1314.8879225897                     0</a:t>
            </a:r>
          </a:p>
          <a:p>
            <a:pPr algn="l"/>
            <a:r>
              <a:rPr lang="en-US" sz="1000"/>
              <a:t>   2     0.25065188637775      603.92919368304                    0</a:t>
            </a:r>
          </a:p>
          <a:p>
            <a:pPr algn="l"/>
            <a:r>
              <a:rPr lang="en-US" sz="1000"/>
              <a:t>   3     0.27099832319429        428.533167421                     37</a:t>
            </a:r>
          </a:p>
          <a:p>
            <a:pPr algn="l"/>
            <a:r>
              <a:rPr lang="en-US" sz="1000"/>
              <a:t>   4    0.032572834588578      306.49084910522                    0</a:t>
            </a:r>
          </a:p>
          <a:p>
            <a:pPr algn="l"/>
            <a:r>
              <a:rPr lang="en-US" sz="1000"/>
              <a:t>   5    0.019068680881299      372.66028149121                    1</a:t>
            </a:r>
          </a:p>
          <a:p>
            <a:pPr algn="l"/>
            <a:r>
              <a:rPr lang="en-US" sz="1000"/>
              <a:t>   6    0.034578303358565      1597.6375964043                   37</a:t>
            </a:r>
          </a:p>
          <a:p>
            <a:pPr algn="l"/>
            <a:r>
              <a:rPr lang="en-US" sz="1000"/>
              <a:t>   7    0.029886591592975      807.23320501871                    1</a:t>
            </a:r>
          </a:p>
          <a:p>
            <a:pPr algn="l"/>
            <a:r>
              <a:rPr lang="en-US" sz="1000"/>
              <a:t>   8    0.074668228334417      2570.9267917182                   37</a:t>
            </a:r>
          </a:p>
          <a:p>
            <a:pPr algn="l"/>
            <a:r>
              <a:rPr lang="en-US" sz="1000"/>
              <a:t>   9    0.054917408012885      1794.8578391351                    2</a:t>
            </a:r>
          </a:p>
          <a:p>
            <a:pPr algn="l"/>
            <a:r>
              <a:rPr lang="en-US" sz="1000"/>
              <a:t>  10     0.46013560089927      5029.1451959947                   37</a:t>
            </a:r>
          </a:p>
          <a:p>
            <a:pPr algn="l"/>
            <a:r>
              <a:rPr lang="en-US" sz="1000"/>
              <a:t>  11     0.27649976478882      400.13985916723                    0</a:t>
            </a:r>
          </a:p>
          <a:p>
            <a:pPr algn="l"/>
            <a:r>
              <a:rPr lang="en-US" sz="1000"/>
              <a:t>  12     0.27649976478882      665.45392007193                   36</a:t>
            </a:r>
          </a:p>
          <a:p>
            <a:pPr algn="l"/>
            <a:r>
              <a:rPr lang="en-US" sz="1000"/>
              <a:t>  13     0.11946363842403      826.53472522619                    1</a:t>
            </a:r>
          </a:p>
          <a:p>
            <a:pPr algn="l"/>
            <a:r>
              <a:rPr lang="en-US" sz="1000"/>
              <a:t>  14     0.11570635451863      625.38669381925                    2</a:t>
            </a:r>
          </a:p>
          <a:p>
            <a:pPr algn="l"/>
            <a:r>
              <a:rPr lang="en-US" sz="1000"/>
              <a:t>  15     0.10973902024193      4397.5575226391                    3</a:t>
            </a:r>
          </a:p>
          <a:p>
            <a:pPr algn="l"/>
            <a:r>
              <a:rPr lang="en-US" sz="1000"/>
              <a:t>  16    0.078420427076399      753.61545095197                    1</a:t>
            </a:r>
          </a:p>
          <a:p>
            <a:pPr algn="l"/>
            <a:r>
              <a:rPr lang="en-US" sz="1000"/>
              <a:t>  17    0.076866331702958      2958.6666035248                    3</a:t>
            </a:r>
          </a:p>
          <a:p>
            <a:pPr algn="l"/>
            <a:r>
              <a:rPr lang="en-US" sz="1000"/>
              <a:t>  18    0.076304863283344      4087.2315126555                    4</a:t>
            </a:r>
          </a:p>
          <a:p>
            <a:pPr algn="l"/>
            <a:r>
              <a:rPr lang="en-US" sz="1000"/>
              <a:t>  19    0.065754178392485      2092.5409994064                    2</a:t>
            </a:r>
          </a:p>
          <a:p>
            <a:pPr algn="l"/>
            <a:r>
              <a:rPr lang="en-US" sz="1000"/>
              <a:t>  20      2.5321232805362      26435.310605558                     37</a:t>
            </a:r>
          </a:p>
          <a:p>
            <a:pPr algn="l"/>
            <a:r>
              <a:rPr lang="en-US" sz="1000"/>
              <a:t>  21   0.0088223430213582      214.56738437687                    0</a:t>
            </a:r>
          </a:p>
          <a:p>
            <a:pPr algn="l"/>
            <a:r>
              <a:rPr lang="en-US" sz="1000"/>
              <a:t>  22   0.0086516186413481      214.53226945634                    0</a:t>
            </a:r>
          </a:p>
          <a:p>
            <a:pPr algn="l"/>
            <a:r>
              <a:rPr lang="en-US" sz="1000"/>
              <a:t>  23   0.0057299192433742      687.65863896495                    1</a:t>
            </a:r>
          </a:p>
          <a:p>
            <a:pPr algn="l"/>
            <a:r>
              <a:rPr lang="en-US" sz="1000"/>
              <a:t>  24   0.0057299192433742      1069.3527978587                   34</a:t>
            </a:r>
          </a:p>
          <a:p>
            <a:pPr algn="l"/>
            <a:r>
              <a:rPr lang="en-US" sz="1000"/>
              <a:t>  25   0.0057187317857049      1917.1605815569                    5</a:t>
            </a:r>
          </a:p>
          <a:p>
            <a:pPr algn="l"/>
            <a:r>
              <a:rPr lang="en-US" sz="1000"/>
              <a:t>  26   0.0057174065696903      11800.058071599                    7</a:t>
            </a:r>
          </a:p>
          <a:p>
            <a:pPr algn="l"/>
            <a:r>
              <a:rPr lang="en-US" sz="1000"/>
              <a:t>  27   0.0056671104911006      4542.4567956791                    5</a:t>
            </a:r>
          </a:p>
          <a:p>
            <a:pPr algn="l"/>
            <a:r>
              <a:rPr lang="en-US" sz="1000"/>
              <a:t>  28   0.0056365934336629      3489.4434997296                    5</a:t>
            </a:r>
          </a:p>
          <a:p>
            <a:pPr algn="l"/>
            <a:r>
              <a:rPr lang="en-US" sz="1000"/>
              <a:t>  29   0.0056074953709843      4031.6126156655                    5</a:t>
            </a:r>
          </a:p>
          <a:p>
            <a:pPr algn="l"/>
            <a:r>
              <a:rPr lang="en-US" sz="1000"/>
              <a:t>  30   0.0055878352242799      4413.3297735082                    5</a:t>
            </a:r>
          </a:p>
          <a:p>
            <a:pPr algn="l"/>
            <a:r>
              <a:rPr lang="en-US" sz="1000"/>
              <a:t>  31    0.005585972682772      5255.9111499863                    5</a:t>
            </a:r>
          </a:p>
          <a:p>
            <a:pPr algn="l"/>
            <a:r>
              <a:rPr lang="en-US" sz="1000"/>
              <a:t>  32   0.0055840276071676      6989.1333534931                    7</a:t>
            </a:r>
          </a:p>
          <a:p>
            <a:pPr algn="l"/>
            <a:r>
              <a:rPr lang="en-US" sz="1000"/>
              <a:t>  33   0.0055671269574413      5917.3651102799                    5</a:t>
            </a:r>
          </a:p>
          <a:p>
            <a:pPr algn="l"/>
            <a:r>
              <a:rPr lang="en-US" sz="1000"/>
              <a:t>  34   0.0055670119477652      6591.4220684655                    6</a:t>
            </a:r>
          </a:p>
          <a:p>
            <a:pPr algn="l"/>
            <a:r>
              <a:rPr lang="en-US" sz="1000"/>
              <a:t>  35   0.0055658923882806      9505.4758133001                    6</a:t>
            </a:r>
          </a:p>
          <a:p>
            <a:pPr algn="l"/>
            <a:r>
              <a:rPr lang="en-US" sz="1000"/>
              <a:t>  36   0.0055632800637223      8974.3062533826                    7</a:t>
            </a:r>
          </a:p>
          <a:p>
            <a:pPr algn="l"/>
            <a:r>
              <a:rPr lang="en-US" sz="1000"/>
              <a:t>  37   0.0055532193328798      8485.7464530267                    6</a:t>
            </a:r>
          </a:p>
          <a:p>
            <a:pPr algn="l"/>
            <a:r>
              <a:rPr lang="en-US" sz="1000"/>
              <a:t>  38   0.0055519178969987      8926.8958986406                    6</a:t>
            </a:r>
          </a:p>
          <a:p>
            <a:pPr algn="l"/>
            <a:r>
              <a:rPr lang="en-US" sz="1000"/>
              <a:t>  39   0.0055517630295222      16817.506514348                    9</a:t>
            </a:r>
          </a:p>
        </p:txBody>
      </p:sp>
      <p:sp>
        <p:nvSpPr>
          <p:cNvPr id="48131" name="Rectangle 2"/>
          <p:cNvSpPr>
            <a:spLocks noChangeArrowheads="1"/>
          </p:cNvSpPr>
          <p:nvPr/>
        </p:nvSpPr>
        <p:spPr bwMode="auto">
          <a:xfrm>
            <a:off x="4419600" y="-4763"/>
            <a:ext cx="4572000" cy="6862763"/>
          </a:xfrm>
          <a:prstGeom prst="rect">
            <a:avLst/>
          </a:prstGeom>
          <a:noFill/>
          <a:ln w="9525">
            <a:noFill/>
            <a:miter lim="800000"/>
            <a:headEnd/>
            <a:tailEnd/>
          </a:ln>
        </p:spPr>
        <p:txBody>
          <a:bodyPr>
            <a:spAutoFit/>
          </a:bodyPr>
          <a:lstStyle/>
          <a:p>
            <a:pPr algn="l"/>
            <a:r>
              <a:rPr lang="en-US" sz="1000"/>
              <a:t>  40    0.005546496326862      13650.222983956                    7</a:t>
            </a:r>
          </a:p>
          <a:p>
            <a:pPr algn="l"/>
            <a:r>
              <a:rPr lang="en-US" sz="1000"/>
              <a:t>  41    0.005542645329403      11171.633068302                    7</a:t>
            </a:r>
          </a:p>
          <a:p>
            <a:pPr algn="l"/>
            <a:r>
              <a:rPr lang="en-US" sz="1000"/>
              <a:t>  42   0.0055409348268817      15392.641347049                    7</a:t>
            </a:r>
          </a:p>
          <a:p>
            <a:pPr algn="l"/>
            <a:r>
              <a:rPr lang="en-US" sz="1000"/>
              <a:t>  43   0.0055407686053255      24554.926201169                    9</a:t>
            </a:r>
          </a:p>
          <a:p>
            <a:pPr algn="l"/>
            <a:r>
              <a:rPr lang="en-US" sz="1000"/>
              <a:t>  44   0.0055394547693904        25671.7285406                      8</a:t>
            </a:r>
          </a:p>
          <a:p>
            <a:pPr algn="l"/>
            <a:r>
              <a:rPr lang="en-US" sz="1000"/>
              <a:t>  45   0.0055389329507734      23074.717716688                    8</a:t>
            </a:r>
          </a:p>
          <a:p>
            <a:pPr algn="l"/>
            <a:r>
              <a:rPr lang="en-US" sz="1000"/>
              <a:t>  46   0.0055387996753462      39454.612247999                   10</a:t>
            </a:r>
          </a:p>
          <a:p>
            <a:pPr algn="l"/>
            <a:r>
              <a:rPr lang="en-US" sz="1000"/>
              <a:t>  47   0.0055380523527224      34625.981155741                    9</a:t>
            </a:r>
          </a:p>
          <a:p>
            <a:pPr algn="l"/>
            <a:r>
              <a:rPr lang="en-US" sz="1000"/>
              <a:t>  48   0.0055374581809894      30989.799436512                    9</a:t>
            </a:r>
          </a:p>
          <a:p>
            <a:pPr algn="l"/>
            <a:r>
              <a:rPr lang="en-US" sz="1000"/>
              <a:t>  49   0.0055372104583206      42834.200341991                    9</a:t>
            </a:r>
          </a:p>
          <a:p>
            <a:pPr algn="l"/>
            <a:r>
              <a:rPr lang="en-US" sz="1000"/>
              <a:t>  50   0.0055372022819186      80544.503167369                   12</a:t>
            </a:r>
          </a:p>
          <a:p>
            <a:pPr algn="l"/>
            <a:r>
              <a:rPr lang="en-US" sz="1000"/>
              <a:t>  51   0.0055370538057079      81738.438334998                   10</a:t>
            </a:r>
          </a:p>
          <a:p>
            <a:pPr algn="l"/>
            <a:r>
              <a:rPr lang="en-US" sz="1000"/>
              <a:t>  52   0.0055370295473454      79962.232645841                   11</a:t>
            </a:r>
          </a:p>
          <a:p>
            <a:pPr algn="l"/>
            <a:r>
              <a:rPr lang="en-US" sz="1000"/>
              <a:t>  53   0.0055370134888389      132650.54298817                   11</a:t>
            </a:r>
          </a:p>
          <a:p>
            <a:pPr algn="l"/>
            <a:r>
              <a:rPr lang="en-US" sz="1000"/>
              <a:t>  54    0.005537010187767       147565.0805126                     12</a:t>
            </a:r>
          </a:p>
          <a:p>
            <a:pPr algn="l"/>
            <a:r>
              <a:rPr lang="en-US" sz="1000"/>
              <a:t>  55   0.0055369983089987      198030.86125352                   12</a:t>
            </a:r>
          </a:p>
          <a:p>
            <a:pPr algn="l"/>
            <a:r>
              <a:rPr lang="en-US" sz="1000"/>
              <a:t>  56   0.0055369903384831      198080.00387307                   13</a:t>
            </a:r>
          </a:p>
          <a:p>
            <a:pPr algn="l"/>
            <a:r>
              <a:rPr lang="en-US" sz="1000"/>
              <a:t>  57   0.0055369790171057      220259.26564592                   12</a:t>
            </a:r>
          </a:p>
          <a:p>
            <a:pPr algn="l"/>
            <a:r>
              <a:rPr lang="en-US" sz="1000"/>
              <a:t>  58   0.0055369790166008      378535.12376567                   18</a:t>
            </a:r>
          </a:p>
          <a:p>
            <a:pPr algn="l"/>
            <a:r>
              <a:rPr lang="en-US" sz="1000"/>
              <a:t>  59   0.0055369733085996      528582.70848904                   14</a:t>
            </a:r>
          </a:p>
          <a:p>
            <a:pPr algn="l"/>
            <a:r>
              <a:rPr lang="en-US" sz="1000"/>
              <a:t>  60   0.0055369706010076      329641.72168416                   13</a:t>
            </a:r>
          </a:p>
          <a:p>
            <a:pPr algn="l"/>
            <a:r>
              <a:rPr lang="en-US" sz="1000"/>
              <a:t>  61      3389424620.5822      1191433.4771094                      37</a:t>
            </a:r>
          </a:p>
          <a:p>
            <a:pPr algn="l"/>
            <a:r>
              <a:rPr lang="en-US" sz="1000"/>
              <a:t>  62    0.011520214445204      4840.3903683731                    0</a:t>
            </a:r>
          </a:p>
          <a:p>
            <a:pPr algn="l"/>
            <a:r>
              <a:rPr lang="en-US" sz="1000"/>
              <a:t>  63    0.003298111043992      4840.3691301579                    0</a:t>
            </a:r>
          </a:p>
          <a:p>
            <a:pPr algn="l"/>
            <a:r>
              <a:rPr lang="en-US" sz="1000"/>
              <a:t>  64  0.00066469182889549      4065.3485926024                    0</a:t>
            </a:r>
          </a:p>
          <a:p>
            <a:pPr algn="l"/>
            <a:r>
              <a:rPr lang="en-US" sz="1000"/>
              <a:t>  65  0.00066388914769088      4059.3949594562                    1</a:t>
            </a:r>
          </a:p>
          <a:p>
            <a:pPr algn="l"/>
            <a:r>
              <a:rPr lang="en-US" sz="1000"/>
              <a:t>  66  0.00066354328638197      4016.6533419732                    1</a:t>
            </a:r>
          </a:p>
          <a:p>
            <a:pPr algn="l"/>
            <a:r>
              <a:rPr lang="en-US" sz="1000"/>
              <a:t>  67   0.0006634053933799       3945.628753333                      1</a:t>
            </a:r>
          </a:p>
          <a:p>
            <a:pPr algn="l"/>
            <a:r>
              <a:rPr lang="en-US" sz="1000"/>
              <a:t>  68  0.00066331870119795      3835.5782055978                    1</a:t>
            </a:r>
          </a:p>
          <a:p>
            <a:pPr algn="l"/>
            <a:r>
              <a:rPr lang="en-US" sz="1000"/>
              <a:t>  69  0.00066326071588624      4119.0081060794                    1</a:t>
            </a:r>
          </a:p>
          <a:p>
            <a:pPr algn="l"/>
            <a:r>
              <a:rPr lang="en-US" sz="1000"/>
              <a:t>  70  0.00066326071588623      4585.3866108885                   24</a:t>
            </a:r>
          </a:p>
          <a:p>
            <a:pPr algn="l"/>
            <a:r>
              <a:rPr lang="en-US" sz="1000"/>
              <a:t>  71  0.00066326071588622      5174.2917547401                   24</a:t>
            </a:r>
          </a:p>
          <a:p>
            <a:pPr algn="l"/>
            <a:r>
              <a:rPr lang="en-US" sz="1000"/>
              <a:t>  72  0.00066326071588622      5584.8004752307                   26</a:t>
            </a:r>
          </a:p>
          <a:p>
            <a:pPr algn="l"/>
            <a:r>
              <a:rPr lang="en-US" sz="1000"/>
              <a:t>  73  0.00066326071588622      5806.0052553217                   30</a:t>
            </a:r>
          </a:p>
          <a:p>
            <a:pPr algn="l"/>
            <a:r>
              <a:rPr lang="en-US" sz="1000"/>
              <a:t>  74  0.00066326071588622      5806.0052553217                   30</a:t>
            </a:r>
          </a:p>
          <a:p>
            <a:pPr algn="l"/>
            <a:r>
              <a:rPr lang="en-US" sz="1000"/>
              <a:t>  75  0.00066326071588622      5806.0052553217                   30</a:t>
            </a:r>
          </a:p>
          <a:p>
            <a:pPr algn="l"/>
            <a:r>
              <a:rPr lang="en-US" sz="1000"/>
              <a:t>  76  0.00066326071588622      5806.0052553217                   30</a:t>
            </a:r>
          </a:p>
          <a:p>
            <a:pPr algn="l"/>
            <a:r>
              <a:rPr lang="en-US" sz="1000"/>
              <a:t>  77  0.00066326071588622      5806.0052553217                   30</a:t>
            </a:r>
          </a:p>
          <a:p>
            <a:pPr algn="l"/>
            <a:r>
              <a:rPr lang="en-US" sz="1000"/>
              <a:t>1500  0.00066326071588622      5806.0052553217                 30</a:t>
            </a:r>
          </a:p>
          <a:p>
            <a:pPr algn="l"/>
            <a:r>
              <a:rPr lang="en-US" sz="1000" b="1"/>
              <a:t>Total Steps:  1500  MAXED OUT</a:t>
            </a:r>
          </a:p>
          <a:p>
            <a:pPr algn="l"/>
            <a:r>
              <a:rPr lang="en-US" sz="1000"/>
              <a:t>-----Final Condition Properties---------</a:t>
            </a:r>
          </a:p>
          <a:p>
            <a:pPr algn="l"/>
            <a:r>
              <a:rPr lang="en-US" sz="1000"/>
              <a:t>Max:  0.8322</a:t>
            </a:r>
          </a:p>
          <a:p>
            <a:pPr algn="l"/>
            <a:r>
              <a:rPr lang="en-US" sz="1000"/>
              <a:t>CM:   5.6863</a:t>
            </a:r>
          </a:p>
          <a:p>
            <a:pPr algn="l"/>
            <a:r>
              <a:rPr lang="en-US" sz="1000"/>
              <a:t>Mass: 2.2366</a:t>
            </a: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48000"/>
            <a:ext cx="8001000" cy="731837"/>
          </a:xfrm>
        </p:spPr>
        <p:txBody>
          <a:bodyPr>
            <a:noAutofit/>
          </a:bodyPr>
          <a:lstStyle/>
          <a:p>
            <a:pPr>
              <a:defRPr/>
            </a:pPr>
            <a:r>
              <a:rPr lang="en-US" sz="8000" b="0" dirty="0" smtClean="0">
                <a:ln>
                  <a:noFill/>
                </a:ln>
                <a:solidFill>
                  <a:schemeClr val="tx1"/>
                </a:solidFill>
                <a:effectLst/>
              </a:rPr>
              <a:t>Newton’s Method</a:t>
            </a:r>
            <a:br>
              <a:rPr lang="en-US" sz="8000" b="0" dirty="0" smtClean="0">
                <a:ln>
                  <a:noFill/>
                </a:ln>
                <a:solidFill>
                  <a:schemeClr val="tx1"/>
                </a:solidFill>
                <a:effectLst/>
              </a:rPr>
            </a:br>
            <a:r>
              <a:rPr lang="en-US" sz="8000" b="0" dirty="0" smtClean="0">
                <a:ln>
                  <a:noFill/>
                </a:ln>
                <a:solidFill>
                  <a:schemeClr val="tx1"/>
                </a:solidFill>
                <a:effectLst/>
              </a:rPr>
              <a:t>RESULTS</a:t>
            </a:r>
            <a:endParaRPr lang="en-US" sz="8000" b="0" dirty="0">
              <a:ln>
                <a:noFill/>
              </a:ln>
              <a:solidFill>
                <a:schemeClr val="tx1"/>
              </a:solidFill>
              <a:effectLst/>
            </a:endParaRPr>
          </a:p>
        </p:txBody>
      </p:sp>
      <p:pic>
        <p:nvPicPr>
          <p:cNvPr id="49155" name="Picture 2" descr="Init1SECH.jpg"/>
          <p:cNvPicPr preferRelativeResize="0">
            <a:picLocks/>
          </p:cNvPicPr>
          <p:nvPr/>
        </p:nvPicPr>
        <p:blipFill>
          <a:blip r:embed="rId3">
            <a:lum contrast="-40000"/>
          </a:blip>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49156" name="Picture 3" descr="Init2VA.jpg"/>
          <p:cNvPicPr preferRelativeResize="0">
            <a:picLocks/>
          </p:cNvPicPr>
          <p:nvPr/>
        </p:nvPicPr>
        <p:blipFill>
          <a:blip r:embed="rId4">
            <a:lum contrast="-40000"/>
          </a:blip>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49157" name="Picture 4" descr="Init3EXP.jpg"/>
          <p:cNvPicPr preferRelativeResize="0">
            <a:picLocks/>
          </p:cNvPicPr>
          <p:nvPr/>
        </p:nvPicPr>
        <p:blipFill>
          <a:blip r:embed="rId5"/>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49158" name="Picture 5" descr="Init4WACKO.jpg"/>
          <p:cNvPicPr preferRelativeResize="0">
            <a:picLocks/>
          </p:cNvPicPr>
          <p:nvPr/>
        </p:nvPicPr>
        <p:blipFill>
          <a:blip r:embed="rId6">
            <a:lum contrast="-40000"/>
          </a:blip>
          <a:srcRect/>
          <a:stretch>
            <a:fillRect/>
          </a:stretch>
        </p:blipFill>
        <p:spPr bwMode="auto">
          <a:xfrm>
            <a:off x="4572000" y="3429000"/>
            <a:ext cx="4572000" cy="3429000"/>
          </a:xfrm>
          <a:prstGeom prst="rect">
            <a:avLst/>
          </a:prstGeom>
          <a:noFill/>
          <a:ln w="9525">
            <a:solidFill>
              <a:schemeClr val="bg1"/>
            </a:solidFill>
            <a:miter lim="800000"/>
            <a:headEnd/>
            <a:tailEnd/>
          </a:ln>
        </p:spPr>
      </p:pic>
      <p:pic>
        <p:nvPicPr>
          <p:cNvPr id="49159" name="Picture 7" descr="Init1SECH.jpg"/>
          <p:cNvPicPr preferRelativeResize="0">
            <a:picLocks/>
          </p:cNvPicPr>
          <p:nvPr/>
        </p:nvPicPr>
        <p:blipFill>
          <a:blip r:embed="rId3"/>
          <a:srcRect/>
          <a:stretch>
            <a:fillRect/>
          </a:stretch>
        </p:blipFill>
        <p:spPr bwMode="auto">
          <a:xfrm>
            <a:off x="20269200" y="13106400"/>
            <a:ext cx="5715000" cy="5029200"/>
          </a:xfrm>
          <a:prstGeom prst="rect">
            <a:avLst/>
          </a:prstGeom>
          <a:noFill/>
          <a:ln w="9525">
            <a:solidFill>
              <a:schemeClr val="bg1"/>
            </a:solidFill>
            <a:miter lim="800000"/>
            <a:headEnd/>
            <a:tailEnd/>
          </a:ln>
        </p:spPr>
      </p:pic>
      <p:pic>
        <p:nvPicPr>
          <p:cNvPr id="8" name="Picture 7" descr="ALG6_I3_final.jpg"/>
          <p:cNvPicPr>
            <a:picLocks noChangeAspect="1"/>
          </p:cNvPicPr>
          <p:nvPr/>
        </p:nvPicPr>
        <p:blipFill>
          <a:blip r:embed="rId7"/>
          <a:srcRect/>
          <a:stretch>
            <a:fillRect/>
          </a:stretch>
        </p:blipFill>
        <p:spPr bwMode="auto">
          <a:xfrm>
            <a:off x="4572000" y="3429000"/>
            <a:ext cx="4572000" cy="3429000"/>
          </a:xfrm>
          <a:prstGeom prst="rect">
            <a:avLst/>
          </a:prstGeom>
          <a:noFill/>
          <a:ln w="9525">
            <a:solidFill>
              <a:schemeClr val="bg1"/>
            </a:solidFill>
            <a:miter lim="800000"/>
            <a:headEnd/>
            <a:tailEnd/>
          </a:ln>
        </p:spPr>
      </p:pic>
      <p:pic>
        <p:nvPicPr>
          <p:cNvPr id="9" name="Picture 8" descr="ALG6_I3_path.jpg"/>
          <p:cNvPicPr>
            <a:picLocks noChangeAspect="1"/>
          </p:cNvPicPr>
          <p:nvPr/>
        </p:nvPicPr>
        <p:blipFill>
          <a:blip r:embed="rId8"/>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10" name="Picture 9" descr="ALG6_I3_residuals.jpg"/>
          <p:cNvPicPr>
            <a:picLocks noChangeAspect="1"/>
          </p:cNvPicPr>
          <p:nvPr/>
        </p:nvPicPr>
        <p:blipFill>
          <a:blip r:embed="rId9"/>
          <a:srcRect/>
          <a:stretch>
            <a:fillRect/>
          </a:stretch>
        </p:blipFill>
        <p:spPr bwMode="auto">
          <a:xfrm>
            <a:off x="4572000" y="0"/>
            <a:ext cx="4572000" cy="3429000"/>
          </a:xfrm>
          <a:prstGeom prst="rect">
            <a:avLst/>
          </a:prstGeom>
          <a:noFill/>
          <a:ln w="9525">
            <a:solidFill>
              <a:schemeClr val="bg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1981200" y="0"/>
            <a:ext cx="5562600" cy="6740525"/>
          </a:xfrm>
          <a:prstGeom prst="rect">
            <a:avLst/>
          </a:prstGeom>
          <a:noFill/>
          <a:ln w="9525">
            <a:noFill/>
            <a:miter lim="800000"/>
            <a:headEnd/>
            <a:tailEnd/>
          </a:ln>
        </p:spPr>
        <p:txBody>
          <a:bodyPr>
            <a:spAutoFit/>
          </a:bodyPr>
          <a:lstStyle/>
          <a:p>
            <a:pPr algn="l"/>
            <a:r>
              <a:rPr lang="en-US" sz="1600"/>
              <a:t>Step#     Residual    Condition(J)  LineS Step#</a:t>
            </a:r>
          </a:p>
          <a:p>
            <a:pPr algn="l"/>
            <a:r>
              <a:rPr lang="en-US" sz="1600"/>
              <a:t>-----------------------------------------------</a:t>
            </a:r>
          </a:p>
          <a:p>
            <a:pPr algn="l"/>
            <a:r>
              <a:rPr lang="en-US" sz="1600"/>
              <a:t> 0    0.033363214              0              0</a:t>
            </a:r>
          </a:p>
          <a:p>
            <a:pPr algn="l"/>
            <a:r>
              <a:rPr lang="en-US" sz="1600"/>
              <a:t> 1  0.00039380249      729.57515              0</a:t>
            </a:r>
          </a:p>
          <a:p>
            <a:pPr algn="l"/>
            <a:r>
              <a:rPr lang="en-US" sz="1600"/>
              <a:t> 2  0.00034299717      950.40036              1</a:t>
            </a:r>
          </a:p>
          <a:p>
            <a:pPr algn="l"/>
            <a:r>
              <a:rPr lang="en-US" sz="1600"/>
              <a:t> 3  0.00028570234      3808.4368              2</a:t>
            </a:r>
          </a:p>
          <a:p>
            <a:pPr algn="l"/>
            <a:r>
              <a:rPr lang="en-US" sz="1600"/>
              <a:t> 4  0.00028532539       3683.878              3</a:t>
            </a:r>
          </a:p>
          <a:p>
            <a:pPr algn="l"/>
            <a:r>
              <a:rPr lang="en-US" sz="1600"/>
              <a:t> 5  0.00028427257      4135.7908              2</a:t>
            </a:r>
          </a:p>
          <a:p>
            <a:pPr algn="l"/>
            <a:r>
              <a:rPr lang="en-US" sz="1600"/>
              <a:t> 6  0.00028170711      4256.4326              3</a:t>
            </a:r>
          </a:p>
          <a:p>
            <a:pPr algn="l"/>
            <a:r>
              <a:rPr lang="en-US" sz="1600"/>
              <a:t> 7  0.00026528062      4266.2581              2</a:t>
            </a:r>
          </a:p>
          <a:p>
            <a:pPr algn="l"/>
            <a:r>
              <a:rPr lang="en-US" sz="1600"/>
              <a:t> 8  0.00025843644      4113.8641              2</a:t>
            </a:r>
          </a:p>
          <a:p>
            <a:pPr algn="l"/>
            <a:r>
              <a:rPr lang="en-US" sz="1600"/>
              <a:t> 9  0.00023478627      4013.0055              2</a:t>
            </a:r>
          </a:p>
          <a:p>
            <a:pPr algn="l"/>
            <a:r>
              <a:rPr lang="en-US" sz="1600"/>
              <a:t>10   0.0001979537      3591.2366              1</a:t>
            </a:r>
          </a:p>
          <a:p>
            <a:pPr algn="l"/>
            <a:r>
              <a:rPr lang="en-US" sz="1600"/>
              <a:t>11  0.00014779079      3169.2158              0</a:t>
            </a:r>
          </a:p>
          <a:p>
            <a:pPr algn="l"/>
            <a:r>
              <a:rPr lang="en-US" sz="1600"/>
              <a:t>12 1.5785699e-005      2391.7609              0</a:t>
            </a:r>
          </a:p>
          <a:p>
            <a:pPr algn="l"/>
            <a:r>
              <a:rPr lang="en-US" sz="1600"/>
              <a:t>13 1.5785699e-005      3300.1732             32</a:t>
            </a:r>
          </a:p>
          <a:p>
            <a:pPr algn="l"/>
            <a:r>
              <a:rPr lang="en-US" sz="1600"/>
              <a:t>14  1.251388e-005      1936.2365              2</a:t>
            </a:r>
          </a:p>
          <a:p>
            <a:pPr algn="l"/>
            <a:r>
              <a:rPr lang="en-US" sz="1600"/>
              <a:t>15 1.1813759e-005      5205.8996              2</a:t>
            </a:r>
          </a:p>
          <a:p>
            <a:pPr algn="l"/>
            <a:r>
              <a:rPr lang="en-US" sz="1600"/>
              <a:t>16 3.7081122e-006      2215.4066              0</a:t>
            </a:r>
          </a:p>
          <a:p>
            <a:pPr algn="l"/>
            <a:r>
              <a:rPr lang="en-US" sz="1600"/>
              <a:t>17 1.7429876e-006      2800.5565              0</a:t>
            </a:r>
          </a:p>
          <a:p>
            <a:pPr algn="l"/>
            <a:r>
              <a:rPr lang="en-US" sz="1600"/>
              <a:t>18 5.3598071e-008      1848.2946              0</a:t>
            </a:r>
          </a:p>
          <a:p>
            <a:pPr algn="l"/>
            <a:r>
              <a:rPr lang="en-US" sz="1600"/>
              <a:t>19 5.0386597e-009      1490.4412              0</a:t>
            </a:r>
          </a:p>
          <a:p>
            <a:pPr algn="l"/>
            <a:r>
              <a:rPr lang="en-US" sz="1600" b="1"/>
              <a:t>Total Steps:  19</a:t>
            </a:r>
          </a:p>
          <a:p>
            <a:pPr algn="l"/>
            <a:r>
              <a:rPr lang="en-US" sz="1600"/>
              <a:t>-----Final Condition Properties---------</a:t>
            </a:r>
          </a:p>
          <a:p>
            <a:pPr algn="l"/>
            <a:r>
              <a:rPr lang="en-US" sz="1600"/>
              <a:t>Max:  0.7775</a:t>
            </a:r>
          </a:p>
          <a:p>
            <a:pPr algn="l"/>
            <a:r>
              <a:rPr lang="en-US" sz="1600"/>
              <a:t>CM:   6.6994</a:t>
            </a:r>
          </a:p>
          <a:p>
            <a:pPr algn="l"/>
            <a:r>
              <a:rPr lang="en-US" sz="1600"/>
              <a:t>Mass: 2.1194</a:t>
            </a:r>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48000"/>
            <a:ext cx="8001000" cy="731837"/>
          </a:xfrm>
        </p:spPr>
        <p:txBody>
          <a:bodyPr>
            <a:noAutofit/>
          </a:bodyPr>
          <a:lstStyle/>
          <a:p>
            <a:pPr>
              <a:defRPr/>
            </a:pPr>
            <a:r>
              <a:rPr lang="en-US" sz="8000" b="0" dirty="0" smtClean="0">
                <a:ln>
                  <a:noFill/>
                </a:ln>
                <a:solidFill>
                  <a:schemeClr val="tx1"/>
                </a:solidFill>
                <a:effectLst/>
              </a:rPr>
              <a:t>Newton’s Method</a:t>
            </a:r>
            <a:br>
              <a:rPr lang="en-US" sz="8000" b="0" dirty="0" smtClean="0">
                <a:ln>
                  <a:noFill/>
                </a:ln>
                <a:solidFill>
                  <a:schemeClr val="tx1"/>
                </a:solidFill>
                <a:effectLst/>
              </a:rPr>
            </a:br>
            <a:r>
              <a:rPr lang="en-US" sz="8000" b="0" dirty="0" smtClean="0">
                <a:ln>
                  <a:noFill/>
                </a:ln>
                <a:solidFill>
                  <a:schemeClr val="tx1"/>
                </a:solidFill>
                <a:effectLst/>
              </a:rPr>
              <a:t>RESULTS</a:t>
            </a:r>
            <a:endParaRPr lang="en-US" sz="8000" b="0" dirty="0">
              <a:ln>
                <a:noFill/>
              </a:ln>
              <a:solidFill>
                <a:schemeClr val="tx1"/>
              </a:solidFill>
              <a:effectLst/>
            </a:endParaRPr>
          </a:p>
        </p:txBody>
      </p:sp>
      <p:pic>
        <p:nvPicPr>
          <p:cNvPr id="51203" name="Picture 2" descr="Init1SECH.jpg"/>
          <p:cNvPicPr preferRelativeResize="0">
            <a:picLocks/>
          </p:cNvPicPr>
          <p:nvPr/>
        </p:nvPicPr>
        <p:blipFill>
          <a:blip r:embed="rId3">
            <a:lum contrast="-40000"/>
          </a:blip>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51204" name="Picture 3" descr="Init2VA.jpg"/>
          <p:cNvPicPr preferRelativeResize="0">
            <a:picLocks/>
          </p:cNvPicPr>
          <p:nvPr/>
        </p:nvPicPr>
        <p:blipFill>
          <a:blip r:embed="rId4">
            <a:lum contrast="-40000"/>
          </a:blip>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51205" name="Picture 4" descr="Init3EXP.jpg"/>
          <p:cNvPicPr preferRelativeResize="0">
            <a:picLocks/>
          </p:cNvPicPr>
          <p:nvPr/>
        </p:nvPicPr>
        <p:blipFill>
          <a:blip r:embed="rId5">
            <a:lum contrast="-40000"/>
          </a:blip>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51206" name="Picture 5" descr="Init4WACKO.jpg"/>
          <p:cNvPicPr preferRelativeResize="0">
            <a:picLocks/>
          </p:cNvPicPr>
          <p:nvPr/>
        </p:nvPicPr>
        <p:blipFill>
          <a:blip r:embed="rId6"/>
          <a:srcRect/>
          <a:stretch>
            <a:fillRect/>
          </a:stretch>
        </p:blipFill>
        <p:spPr bwMode="auto">
          <a:xfrm>
            <a:off x="4572000" y="3429000"/>
            <a:ext cx="4572000" cy="3429000"/>
          </a:xfrm>
          <a:prstGeom prst="rect">
            <a:avLst/>
          </a:prstGeom>
          <a:noFill/>
          <a:ln w="9525">
            <a:solidFill>
              <a:schemeClr val="bg1"/>
            </a:solidFill>
            <a:miter lim="800000"/>
            <a:headEnd/>
            <a:tailEnd/>
          </a:ln>
        </p:spPr>
      </p:pic>
      <p:pic>
        <p:nvPicPr>
          <p:cNvPr id="51207" name="Picture 7" descr="Init1SECH.jpg"/>
          <p:cNvPicPr preferRelativeResize="0">
            <a:picLocks/>
          </p:cNvPicPr>
          <p:nvPr/>
        </p:nvPicPr>
        <p:blipFill>
          <a:blip r:embed="rId3"/>
          <a:srcRect/>
          <a:stretch>
            <a:fillRect/>
          </a:stretch>
        </p:blipFill>
        <p:spPr bwMode="auto">
          <a:xfrm>
            <a:off x="20269200" y="13106400"/>
            <a:ext cx="5715000" cy="5029200"/>
          </a:xfrm>
          <a:prstGeom prst="rect">
            <a:avLst/>
          </a:prstGeom>
          <a:noFill/>
          <a:ln w="9525">
            <a:solidFill>
              <a:schemeClr val="bg1"/>
            </a:solidFill>
            <a:miter lim="800000"/>
            <a:headEnd/>
            <a:tailEnd/>
          </a:ln>
        </p:spPr>
      </p:pic>
      <p:pic>
        <p:nvPicPr>
          <p:cNvPr id="8" name="Picture 7" descr="ALG6_I4_final.jpg"/>
          <p:cNvPicPr>
            <a:picLocks noChangeAspect="1"/>
          </p:cNvPicPr>
          <p:nvPr/>
        </p:nvPicPr>
        <p:blipFill>
          <a:blip r:embed="rId7"/>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9" name="Picture 8" descr="ALG6_I4_path.jpg"/>
          <p:cNvPicPr>
            <a:picLocks noChangeAspect="1"/>
          </p:cNvPicPr>
          <p:nvPr/>
        </p:nvPicPr>
        <p:blipFill>
          <a:blip r:embed="rId8"/>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10" name="Picture 9" descr="ALG6_I4_residuals.jpg"/>
          <p:cNvPicPr>
            <a:picLocks noChangeAspect="1"/>
          </p:cNvPicPr>
          <p:nvPr/>
        </p:nvPicPr>
        <p:blipFill>
          <a:blip r:embed="rId9"/>
          <a:srcRect/>
          <a:stretch>
            <a:fillRect/>
          </a:stretch>
        </p:blipFill>
        <p:spPr bwMode="auto">
          <a:xfrm>
            <a:off x="4572000" y="0"/>
            <a:ext cx="4572000" cy="3429000"/>
          </a:xfrm>
          <a:prstGeom prst="rect">
            <a:avLst/>
          </a:prstGeom>
          <a:noFill/>
          <a:ln w="9525">
            <a:solidFill>
              <a:schemeClr val="bg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0" y="0"/>
            <a:ext cx="4419600" cy="6524625"/>
          </a:xfrm>
          <a:prstGeom prst="rect">
            <a:avLst/>
          </a:prstGeom>
          <a:noFill/>
          <a:ln w="9525">
            <a:noFill/>
            <a:miter lim="800000"/>
            <a:headEnd/>
            <a:tailEnd/>
          </a:ln>
        </p:spPr>
        <p:txBody>
          <a:bodyPr>
            <a:spAutoFit/>
          </a:bodyPr>
          <a:lstStyle/>
          <a:p>
            <a:pPr algn="l"/>
            <a:r>
              <a:rPr lang="en-US" sz="1100"/>
              <a:t>Step#     Residual    Condition(J)  LineS Step#</a:t>
            </a:r>
          </a:p>
          <a:p>
            <a:pPr algn="l"/>
            <a:r>
              <a:rPr lang="en-US" sz="1100"/>
              <a:t>-----------------------------------------------</a:t>
            </a:r>
          </a:p>
          <a:p>
            <a:pPr algn="l"/>
            <a:r>
              <a:rPr lang="en-US" sz="1100"/>
              <a:t>   0       10.3070746                0                              0</a:t>
            </a:r>
          </a:p>
          <a:p>
            <a:pPr algn="l"/>
            <a:r>
              <a:rPr lang="en-US" sz="1100"/>
              <a:t>   1      3.797131473       558.882824                    1</a:t>
            </a:r>
          </a:p>
          <a:p>
            <a:pPr algn="l"/>
            <a:r>
              <a:rPr lang="en-US" sz="1100"/>
              <a:t>   2     0.2506005568      576.9026697                  0</a:t>
            </a:r>
          </a:p>
          <a:p>
            <a:pPr algn="l"/>
            <a:r>
              <a:rPr lang="en-US" sz="1100"/>
              <a:t>   3    0.08620565163       226.760973                  0</a:t>
            </a:r>
          </a:p>
          <a:p>
            <a:pPr algn="l"/>
            <a:r>
              <a:rPr lang="en-US" sz="1100"/>
              <a:t>   4    0.02260403286      221.0476911                 0</a:t>
            </a:r>
          </a:p>
          <a:p>
            <a:pPr algn="l"/>
            <a:r>
              <a:rPr lang="en-US" sz="1100"/>
              <a:t>   5   0.004176515449      218.1570875                0</a:t>
            </a:r>
          </a:p>
          <a:p>
            <a:pPr algn="l"/>
            <a:r>
              <a:rPr lang="en-US" sz="1100"/>
              <a:t>   6   0.003444866834      313.5912467                1</a:t>
            </a:r>
          </a:p>
          <a:p>
            <a:pPr algn="l"/>
            <a:r>
              <a:rPr lang="en-US" sz="1100"/>
              <a:t>   7   0.004378873231      2402.013936               37</a:t>
            </a:r>
          </a:p>
          <a:p>
            <a:pPr algn="l"/>
            <a:r>
              <a:rPr lang="en-US" sz="1100"/>
              <a:t>   8   0.003473258927      2237.771443                2</a:t>
            </a:r>
          </a:p>
          <a:p>
            <a:pPr algn="l"/>
            <a:r>
              <a:rPr lang="en-US" sz="1100"/>
              <a:t>   9    0.00342702341       3318.86543                  3</a:t>
            </a:r>
          </a:p>
          <a:p>
            <a:pPr algn="l"/>
            <a:r>
              <a:rPr lang="en-US" sz="1100"/>
              <a:t>  10   0.006264071563      5559.220733               37</a:t>
            </a:r>
          </a:p>
          <a:p>
            <a:pPr algn="l"/>
            <a:r>
              <a:rPr lang="en-US" sz="1100"/>
              <a:t>  11   0.004531397701      1865.175918                2</a:t>
            </a:r>
          </a:p>
          <a:p>
            <a:pPr algn="l"/>
            <a:r>
              <a:rPr lang="en-US" sz="1100"/>
              <a:t>  12   0.004531397701      1773.678277               33</a:t>
            </a:r>
          </a:p>
          <a:p>
            <a:pPr algn="l"/>
            <a:r>
              <a:rPr lang="en-US" sz="1100"/>
              <a:t>  13   0.004495502951      18180.47394                6</a:t>
            </a:r>
          </a:p>
          <a:p>
            <a:pPr algn="l"/>
            <a:r>
              <a:rPr lang="en-US" sz="1100"/>
              <a:t>  14   0.004444235427      8184.162539                5</a:t>
            </a:r>
          </a:p>
          <a:p>
            <a:pPr algn="l"/>
            <a:r>
              <a:rPr lang="en-US" sz="1100"/>
              <a:t>  15   0.004419580972      11806.22131                5</a:t>
            </a:r>
          </a:p>
          <a:p>
            <a:pPr algn="l"/>
            <a:r>
              <a:rPr lang="en-US" sz="1100"/>
              <a:t>  16   0.004412871683      238827.2859                9</a:t>
            </a:r>
          </a:p>
          <a:p>
            <a:pPr algn="l"/>
            <a:r>
              <a:rPr lang="en-US" sz="1100"/>
              <a:t>  17      254.7833018      78224.81579                 37</a:t>
            </a:r>
          </a:p>
          <a:p>
            <a:pPr algn="l"/>
            <a:r>
              <a:rPr lang="en-US" sz="1100"/>
              <a:t>  18    0.03433390259      278.3318279                0</a:t>
            </a:r>
          </a:p>
          <a:p>
            <a:pPr algn="l"/>
            <a:r>
              <a:rPr lang="en-US" sz="1100"/>
              <a:t>  19   0.003924099809      281.0226692                0</a:t>
            </a:r>
          </a:p>
          <a:p>
            <a:pPr algn="l"/>
            <a:r>
              <a:rPr lang="en-US" sz="1100"/>
              <a:t>  20   0.003913767991      219.3936908                2</a:t>
            </a:r>
          </a:p>
          <a:p>
            <a:pPr algn="l"/>
            <a:r>
              <a:rPr lang="en-US" sz="1100"/>
              <a:t>  21   0.003913767991      220.7721571               32</a:t>
            </a:r>
          </a:p>
          <a:p>
            <a:pPr algn="l"/>
            <a:r>
              <a:rPr lang="en-US" sz="1100"/>
              <a:t>  22   0.003913767991      323.4491447               35</a:t>
            </a:r>
          </a:p>
          <a:p>
            <a:pPr algn="l"/>
            <a:r>
              <a:rPr lang="en-US" sz="1100"/>
              <a:t>  23   0.003913767991      347.7918538               35</a:t>
            </a:r>
          </a:p>
          <a:p>
            <a:pPr algn="l"/>
            <a:r>
              <a:rPr lang="en-US" sz="1100"/>
              <a:t>  24   0.003913767991      331.7180625               34</a:t>
            </a:r>
          </a:p>
          <a:p>
            <a:pPr algn="l"/>
            <a:r>
              <a:rPr lang="en-US" sz="1100"/>
              <a:t>  25   0.003861234013      10481.99403                6</a:t>
            </a:r>
          </a:p>
          <a:p>
            <a:pPr algn="l"/>
            <a:r>
              <a:rPr lang="en-US" sz="1100"/>
              <a:t>  26   0.003861234013      4506.271889               35</a:t>
            </a:r>
          </a:p>
          <a:p>
            <a:pPr algn="l"/>
            <a:r>
              <a:rPr lang="en-US" sz="1100"/>
              <a:t>  27   0.003599755014      2579.311796                2</a:t>
            </a:r>
          </a:p>
          <a:p>
            <a:pPr algn="l"/>
            <a:r>
              <a:rPr lang="en-US" sz="1100"/>
              <a:t>  28   0.003587282778      1919.790514                3</a:t>
            </a:r>
          </a:p>
          <a:p>
            <a:pPr algn="l"/>
            <a:r>
              <a:rPr lang="en-US" sz="1100"/>
              <a:t>  29   0.003587282778      2486.555962               34</a:t>
            </a:r>
          </a:p>
          <a:p>
            <a:pPr algn="l"/>
            <a:r>
              <a:rPr lang="en-US" sz="1100"/>
              <a:t>  30   0.003375352305       10689.0822                4</a:t>
            </a:r>
          </a:p>
          <a:p>
            <a:pPr algn="l"/>
            <a:r>
              <a:rPr lang="en-US" sz="1100"/>
              <a:t>  31   0.003375352305      32411.88083               36</a:t>
            </a:r>
          </a:p>
          <a:p>
            <a:pPr algn="l"/>
            <a:r>
              <a:rPr lang="en-US" sz="1100"/>
              <a:t>  32      15.92465937      66228.54217                 37</a:t>
            </a:r>
          </a:p>
          <a:p>
            <a:pPr algn="l"/>
            <a:r>
              <a:rPr lang="en-US" sz="1100"/>
              <a:t>  33    0.04818267851       769.417108                 0</a:t>
            </a:r>
          </a:p>
          <a:p>
            <a:pPr algn="l"/>
            <a:r>
              <a:rPr lang="en-US" sz="1100"/>
              <a:t>  34     0.1485655685      1224.299858                37</a:t>
            </a:r>
          </a:p>
          <a:p>
            <a:pPr algn="l"/>
            <a:r>
              <a:rPr lang="en-US" sz="1100"/>
              <a:t>  35   0.004091540931      215.5062942                0</a:t>
            </a:r>
          </a:p>
        </p:txBody>
      </p:sp>
      <p:sp>
        <p:nvSpPr>
          <p:cNvPr id="52227" name="Rectangle 2"/>
          <p:cNvSpPr>
            <a:spLocks noChangeArrowheads="1"/>
          </p:cNvSpPr>
          <p:nvPr/>
        </p:nvSpPr>
        <p:spPr bwMode="auto">
          <a:xfrm>
            <a:off x="3657600" y="0"/>
            <a:ext cx="5486400" cy="6556375"/>
          </a:xfrm>
          <a:prstGeom prst="rect">
            <a:avLst/>
          </a:prstGeom>
          <a:noFill/>
          <a:ln w="9525">
            <a:noFill/>
            <a:miter lim="800000"/>
            <a:headEnd/>
            <a:tailEnd/>
          </a:ln>
        </p:spPr>
        <p:txBody>
          <a:bodyPr>
            <a:spAutoFit/>
          </a:bodyPr>
          <a:lstStyle/>
          <a:p>
            <a:pPr algn="l"/>
            <a:r>
              <a:rPr lang="en-US" sz="1400"/>
              <a:t>  36   0.002334323455      217.0735641                0</a:t>
            </a:r>
          </a:p>
          <a:p>
            <a:pPr algn="l"/>
            <a:r>
              <a:rPr lang="en-US" sz="1400"/>
              <a:t>  37   0.002334323455      875.9960304               34</a:t>
            </a:r>
          </a:p>
          <a:p>
            <a:pPr algn="l"/>
            <a:r>
              <a:rPr lang="en-US" sz="1400"/>
              <a:t>  38   0.002334323455       6164.92147                35</a:t>
            </a:r>
          </a:p>
          <a:p>
            <a:pPr algn="l"/>
            <a:r>
              <a:rPr lang="en-US" sz="1400"/>
              <a:t>  39   0.002334323455      1133.838149               36</a:t>
            </a:r>
          </a:p>
          <a:p>
            <a:pPr algn="l"/>
            <a:r>
              <a:rPr lang="en-US" sz="1400"/>
              <a:t>  40   0.002323082417      576.5257489                4</a:t>
            </a:r>
          </a:p>
          <a:p>
            <a:pPr algn="l"/>
            <a:r>
              <a:rPr lang="en-US" sz="1400"/>
              <a:t>  41   0.002323082417      3695.839568               35</a:t>
            </a:r>
          </a:p>
          <a:p>
            <a:pPr algn="l"/>
            <a:r>
              <a:rPr lang="en-US" sz="1400"/>
              <a:t>  42   0.003585763107       2395.45642                37</a:t>
            </a:r>
          </a:p>
          <a:p>
            <a:pPr algn="l"/>
            <a:r>
              <a:rPr lang="en-US" sz="1400"/>
              <a:t>  43   0.002644140955      2049.548634                2</a:t>
            </a:r>
          </a:p>
          <a:p>
            <a:pPr algn="l"/>
            <a:r>
              <a:rPr lang="en-US" sz="1400"/>
              <a:t>  44   0.002457870081      2664.826624                3</a:t>
            </a:r>
          </a:p>
          <a:p>
            <a:pPr algn="l"/>
            <a:r>
              <a:rPr lang="en-US" sz="1400"/>
              <a:t>  45   0.002457436752       5154.72358                 6</a:t>
            </a:r>
          </a:p>
          <a:p>
            <a:pPr algn="l"/>
            <a:r>
              <a:rPr lang="en-US" sz="1400"/>
              <a:t>  46   0.002457436752      4712.238313               34</a:t>
            </a:r>
          </a:p>
          <a:p>
            <a:pPr algn="l"/>
            <a:r>
              <a:rPr lang="en-US" sz="1400"/>
              <a:t>  47   0.002457436752      8947.460422               34</a:t>
            </a:r>
          </a:p>
          <a:p>
            <a:pPr algn="l"/>
            <a:r>
              <a:rPr lang="en-US" sz="1400"/>
              <a:t>  48      23.61242428      53709.50286                  37</a:t>
            </a:r>
          </a:p>
          <a:p>
            <a:pPr algn="l"/>
            <a:r>
              <a:rPr lang="en-US" sz="1400"/>
              <a:t>  49      2.987563127       2534.61813                   0</a:t>
            </a:r>
          </a:p>
          <a:p>
            <a:pPr algn="l"/>
            <a:r>
              <a:rPr lang="en-US" sz="1400"/>
              <a:t>  50    0.02095633478      307.8271645                1</a:t>
            </a:r>
          </a:p>
          <a:p>
            <a:pPr algn="l"/>
            <a:r>
              <a:rPr lang="en-US" sz="1400"/>
              <a:t>  51    0.01068229785      213.9874015                0</a:t>
            </a:r>
          </a:p>
          <a:p>
            <a:pPr algn="l"/>
            <a:r>
              <a:rPr lang="en-US" sz="1400"/>
              <a:t>  52    0.01966868591      1859.934894               37</a:t>
            </a:r>
          </a:p>
          <a:p>
            <a:pPr algn="l"/>
            <a:r>
              <a:rPr lang="en-US" sz="1400"/>
              <a:t>  53   0.009400501095       608.044348                0</a:t>
            </a:r>
          </a:p>
          <a:p>
            <a:pPr algn="l"/>
            <a:r>
              <a:rPr lang="en-US" sz="1400"/>
              <a:t>  54   0.002940279343       807.861584                0</a:t>
            </a:r>
          </a:p>
          <a:p>
            <a:pPr algn="l"/>
            <a:r>
              <a:rPr lang="en-US" sz="1400"/>
              <a:t>  55   0.002940279343      1101.631662               36</a:t>
            </a:r>
          </a:p>
          <a:p>
            <a:pPr algn="l"/>
            <a:r>
              <a:rPr lang="en-US" sz="1400"/>
              <a:t>  56   0.002940279343      1101.631662               36</a:t>
            </a:r>
          </a:p>
          <a:p>
            <a:pPr algn="l"/>
            <a:r>
              <a:rPr lang="en-US" sz="1400"/>
              <a:t>  57   0.002940279343      1101.631662               36</a:t>
            </a:r>
          </a:p>
          <a:p>
            <a:pPr algn="l"/>
            <a:r>
              <a:rPr lang="en-US" sz="1400"/>
              <a:t> ………………………………………………………….</a:t>
            </a:r>
          </a:p>
          <a:p>
            <a:pPr algn="l"/>
            <a:r>
              <a:rPr lang="en-US" sz="1400"/>
              <a:t>1500   0.002940279343      1101.631662               36</a:t>
            </a:r>
          </a:p>
          <a:p>
            <a:pPr algn="l"/>
            <a:r>
              <a:rPr lang="en-US" sz="1400" b="1"/>
              <a:t>Total Steps:  1500 MAXED OUT</a:t>
            </a:r>
          </a:p>
          <a:p>
            <a:pPr algn="l"/>
            <a:r>
              <a:rPr lang="en-US" sz="1400"/>
              <a:t>-----Final Condition Properties---------</a:t>
            </a:r>
          </a:p>
          <a:p>
            <a:pPr algn="l"/>
            <a:r>
              <a:rPr lang="en-US" sz="1400"/>
              <a:t>Max:  0.82599</a:t>
            </a:r>
          </a:p>
          <a:p>
            <a:pPr algn="l"/>
            <a:r>
              <a:rPr lang="en-US" sz="1400"/>
              <a:t>CM:   5.5361</a:t>
            </a:r>
          </a:p>
          <a:p>
            <a:pPr algn="l"/>
            <a:r>
              <a:rPr lang="en-US" sz="1400"/>
              <a:t>Mass: 2.2082</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533400" y="0"/>
            <a:ext cx="8001000" cy="1311275"/>
          </a:xfrm>
          <a:prstGeom prst="rect">
            <a:avLst/>
          </a:prstGeom>
        </p:spPr>
        <p:txBody>
          <a:bodyPr anchor="ctr">
            <a:normAutofit/>
          </a:bodyPr>
          <a:lstStyle/>
          <a:p>
            <a:pPr fontAlgn="auto">
              <a:spcAft>
                <a:spcPts val="0"/>
              </a:spcAft>
              <a:defRPr/>
            </a:pPr>
            <a:r>
              <a:rPr lang="en-US" sz="4100" b="1" dirty="0">
                <a:latin typeface="Arial" pitchFamily="34" charset="0"/>
                <a:ea typeface="+mj-ea"/>
                <a:cs typeface="Arial" pitchFamily="34" charset="0"/>
              </a:rPr>
              <a:t>Problem Formulation</a:t>
            </a:r>
          </a:p>
          <a:p>
            <a:pPr fontAlgn="auto">
              <a:spcAft>
                <a:spcPts val="0"/>
              </a:spcAft>
              <a:defRPr/>
            </a:pPr>
            <a:r>
              <a:rPr lang="en-US" sz="2000" b="1" dirty="0">
                <a:latin typeface="Arial" pitchFamily="34" charset="0"/>
                <a:ea typeface="+mj-ea"/>
                <a:cs typeface="Arial" pitchFamily="34" charset="0"/>
              </a:rPr>
              <a:t>Discretization</a:t>
            </a:r>
          </a:p>
        </p:txBody>
      </p:sp>
      <p:sp>
        <p:nvSpPr>
          <p:cNvPr id="2060" name="TextBox 14"/>
          <p:cNvSpPr txBox="1">
            <a:spLocks noChangeArrowheads="1"/>
          </p:cNvSpPr>
          <p:nvPr/>
        </p:nvSpPr>
        <p:spPr bwMode="auto">
          <a:xfrm>
            <a:off x="914400" y="1219200"/>
            <a:ext cx="6926263" cy="369888"/>
          </a:xfrm>
          <a:prstGeom prst="rect">
            <a:avLst/>
          </a:prstGeom>
          <a:noFill/>
          <a:ln w="9525">
            <a:noFill/>
            <a:miter lim="800000"/>
            <a:headEnd/>
            <a:tailEnd/>
          </a:ln>
        </p:spPr>
        <p:txBody>
          <a:bodyPr wrap="none">
            <a:spAutoFit/>
          </a:bodyPr>
          <a:lstStyle/>
          <a:p>
            <a:r>
              <a:rPr lang="en-US"/>
              <a:t>To solve this numerically, we first discretize the problem as follows:</a:t>
            </a:r>
          </a:p>
        </p:txBody>
      </p:sp>
      <p:sp>
        <p:nvSpPr>
          <p:cNvPr id="2061" name="Rectangle 2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a:p>
        </p:txBody>
      </p:sp>
      <p:graphicFrame>
        <p:nvGraphicFramePr>
          <p:cNvPr id="2050" name="Object 20"/>
          <p:cNvGraphicFramePr>
            <a:graphicFrameLocks noChangeAspect="1"/>
          </p:cNvGraphicFramePr>
          <p:nvPr/>
        </p:nvGraphicFramePr>
        <p:xfrm>
          <a:off x="425450" y="2819400"/>
          <a:ext cx="8080375" cy="685800"/>
        </p:xfrm>
        <a:graphic>
          <a:graphicData uri="http://schemas.openxmlformats.org/presentationml/2006/ole">
            <p:oleObj spid="_x0000_s2050" name="Formula" r:id="rId3" imgW="4315680" imgH="390240" progId="Equation.Ribbit">
              <p:embed/>
            </p:oleObj>
          </a:graphicData>
        </a:graphic>
      </p:graphicFrame>
      <p:sp>
        <p:nvSpPr>
          <p:cNvPr id="2062" name="TextBox 17"/>
          <p:cNvSpPr txBox="1">
            <a:spLocks noChangeArrowheads="1"/>
          </p:cNvSpPr>
          <p:nvPr/>
        </p:nvSpPr>
        <p:spPr bwMode="auto">
          <a:xfrm>
            <a:off x="838200" y="4191000"/>
            <a:ext cx="928688" cy="369888"/>
          </a:xfrm>
          <a:prstGeom prst="rect">
            <a:avLst/>
          </a:prstGeom>
          <a:noFill/>
          <a:ln w="9525">
            <a:noFill/>
            <a:miter lim="800000"/>
            <a:headEnd/>
            <a:tailEnd/>
          </a:ln>
        </p:spPr>
        <p:txBody>
          <a:bodyPr wrap="none">
            <a:spAutoFit/>
          </a:bodyPr>
          <a:lstStyle/>
          <a:p>
            <a:r>
              <a:rPr lang="en-US"/>
              <a:t>Where </a:t>
            </a:r>
          </a:p>
        </p:txBody>
      </p:sp>
      <p:cxnSp>
        <p:nvCxnSpPr>
          <p:cNvPr id="8" name="Straight Connector 7"/>
          <p:cNvCxnSpPr/>
          <p:nvPr/>
        </p:nvCxnSpPr>
        <p:spPr>
          <a:xfrm>
            <a:off x="1143000" y="1752600"/>
            <a:ext cx="6583363" cy="0"/>
          </a:xfrm>
          <a:prstGeom prst="line">
            <a:avLst/>
          </a:prstGeom>
          <a:ln w="6350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aphicFrame>
        <p:nvGraphicFramePr>
          <p:cNvPr id="2051" name="Object 7"/>
          <p:cNvGraphicFramePr>
            <a:graphicFrameLocks noChangeAspect="1"/>
          </p:cNvGraphicFramePr>
          <p:nvPr/>
        </p:nvGraphicFramePr>
        <p:xfrm>
          <a:off x="990600" y="1905000"/>
          <a:ext cx="801688" cy="323850"/>
        </p:xfrm>
        <a:graphic>
          <a:graphicData uri="http://schemas.openxmlformats.org/presentationml/2006/ole">
            <p:oleObj spid="_x0000_s2051" name="Formula" r:id="rId4" imgW="403920" imgH="164160" progId="Equation.Ribbit">
              <p:embed/>
            </p:oleObj>
          </a:graphicData>
        </a:graphic>
      </p:graphicFrame>
      <p:graphicFrame>
        <p:nvGraphicFramePr>
          <p:cNvPr id="2052" name="Object 8"/>
          <p:cNvGraphicFramePr>
            <a:graphicFrameLocks noChangeAspect="1"/>
          </p:cNvGraphicFramePr>
          <p:nvPr/>
        </p:nvGraphicFramePr>
        <p:xfrm>
          <a:off x="3962400" y="1828800"/>
          <a:ext cx="684213" cy="261938"/>
        </p:xfrm>
        <a:graphic>
          <a:graphicData uri="http://schemas.openxmlformats.org/presentationml/2006/ole">
            <p:oleObj spid="_x0000_s2052" name="Formula" r:id="rId5" imgW="344520" imgH="131040" progId="Equation.Ribbit">
              <p:embed/>
            </p:oleObj>
          </a:graphicData>
        </a:graphic>
      </p:graphicFrame>
      <p:graphicFrame>
        <p:nvGraphicFramePr>
          <p:cNvPr id="2053" name="Object 9"/>
          <p:cNvGraphicFramePr>
            <a:graphicFrameLocks noChangeAspect="1"/>
          </p:cNvGraphicFramePr>
          <p:nvPr/>
        </p:nvGraphicFramePr>
        <p:xfrm>
          <a:off x="7467600" y="1905000"/>
          <a:ext cx="1233488" cy="261938"/>
        </p:xfrm>
        <a:graphic>
          <a:graphicData uri="http://schemas.openxmlformats.org/presentationml/2006/ole">
            <p:oleObj spid="_x0000_s2053" name="Formula" r:id="rId6" imgW="622440" imgH="131040" progId="Equation.Ribbit">
              <p:embed/>
            </p:oleObj>
          </a:graphicData>
        </a:graphic>
      </p:graphicFrame>
      <p:sp>
        <p:nvSpPr>
          <p:cNvPr id="2064" name="TextBox 13"/>
          <p:cNvSpPr txBox="1">
            <a:spLocks noChangeArrowheads="1"/>
          </p:cNvSpPr>
          <p:nvPr/>
        </p:nvSpPr>
        <p:spPr bwMode="auto">
          <a:xfrm>
            <a:off x="914400" y="2286000"/>
            <a:ext cx="3352800" cy="369888"/>
          </a:xfrm>
          <a:prstGeom prst="rect">
            <a:avLst/>
          </a:prstGeom>
          <a:noFill/>
          <a:ln w="9525">
            <a:noFill/>
            <a:miter lim="800000"/>
            <a:headEnd/>
            <a:tailEnd/>
          </a:ln>
        </p:spPr>
        <p:txBody>
          <a:bodyPr wrap="none">
            <a:spAutoFit/>
          </a:bodyPr>
          <a:lstStyle/>
          <a:p>
            <a:r>
              <a:rPr lang="en-US"/>
              <a:t>Then, at each r point, we have </a:t>
            </a:r>
          </a:p>
        </p:txBody>
      </p:sp>
      <p:graphicFrame>
        <p:nvGraphicFramePr>
          <p:cNvPr id="2054" name="Object 10"/>
          <p:cNvGraphicFramePr>
            <a:graphicFrameLocks noChangeAspect="1"/>
          </p:cNvGraphicFramePr>
          <p:nvPr/>
        </p:nvGraphicFramePr>
        <p:xfrm>
          <a:off x="4191000" y="2286000"/>
          <a:ext cx="1228725" cy="328613"/>
        </p:xfrm>
        <a:graphic>
          <a:graphicData uri="http://schemas.openxmlformats.org/presentationml/2006/ole">
            <p:oleObj spid="_x0000_s2054" name="Formula" r:id="rId7" imgW="621360" imgH="177840" progId="Equation.Ribbit">
              <p:embed/>
            </p:oleObj>
          </a:graphicData>
        </a:graphic>
      </p:graphicFrame>
      <p:sp>
        <p:nvSpPr>
          <p:cNvPr id="2065" name="TextBox 15"/>
          <p:cNvSpPr txBox="1">
            <a:spLocks noChangeArrowheads="1"/>
          </p:cNvSpPr>
          <p:nvPr/>
        </p:nvSpPr>
        <p:spPr bwMode="auto">
          <a:xfrm>
            <a:off x="1066800" y="3048000"/>
            <a:ext cx="249238" cy="369888"/>
          </a:xfrm>
          <a:prstGeom prst="rect">
            <a:avLst/>
          </a:prstGeom>
          <a:noFill/>
          <a:ln w="9525">
            <a:noFill/>
            <a:miter lim="800000"/>
            <a:headEnd/>
            <a:tailEnd/>
          </a:ln>
        </p:spPr>
        <p:txBody>
          <a:bodyPr wrap="none">
            <a:spAutoFit/>
          </a:bodyPr>
          <a:lstStyle/>
          <a:p>
            <a:r>
              <a:rPr lang="en-US"/>
              <a:t> </a:t>
            </a:r>
          </a:p>
        </p:txBody>
      </p:sp>
      <p:sp>
        <p:nvSpPr>
          <p:cNvPr id="2066" name="TextBox 16"/>
          <p:cNvSpPr txBox="1">
            <a:spLocks noChangeArrowheads="1"/>
          </p:cNvSpPr>
          <p:nvPr/>
        </p:nvSpPr>
        <p:spPr bwMode="auto">
          <a:xfrm>
            <a:off x="5562600" y="2286000"/>
            <a:ext cx="569913" cy="369888"/>
          </a:xfrm>
          <a:prstGeom prst="rect">
            <a:avLst/>
          </a:prstGeom>
          <a:noFill/>
          <a:ln w="9525">
            <a:noFill/>
            <a:miter lim="800000"/>
            <a:headEnd/>
            <a:tailEnd/>
          </a:ln>
        </p:spPr>
        <p:txBody>
          <a:bodyPr wrap="none">
            <a:spAutoFit/>
          </a:bodyPr>
          <a:lstStyle/>
          <a:p>
            <a:r>
              <a:rPr lang="en-US"/>
              <a:t>and</a:t>
            </a:r>
          </a:p>
        </p:txBody>
      </p:sp>
      <p:graphicFrame>
        <p:nvGraphicFramePr>
          <p:cNvPr id="2055" name="Object 12"/>
          <p:cNvGraphicFramePr>
            <a:graphicFrameLocks noChangeAspect="1"/>
          </p:cNvGraphicFramePr>
          <p:nvPr/>
        </p:nvGraphicFramePr>
        <p:xfrm>
          <a:off x="1981200" y="4191000"/>
          <a:ext cx="2185988" cy="420688"/>
        </p:xfrm>
        <a:graphic>
          <a:graphicData uri="http://schemas.openxmlformats.org/presentationml/2006/ole">
            <p:oleObj spid="_x0000_s2055" name="Formula" r:id="rId8" imgW="1103760" imgH="212400" progId="Equation.Ribbit">
              <p:embed/>
            </p:oleObj>
          </a:graphicData>
        </a:graphic>
      </p:graphicFrame>
      <p:graphicFrame>
        <p:nvGraphicFramePr>
          <p:cNvPr id="2056" name="Object 13"/>
          <p:cNvGraphicFramePr>
            <a:graphicFrameLocks noChangeAspect="1"/>
          </p:cNvGraphicFramePr>
          <p:nvPr/>
        </p:nvGraphicFramePr>
        <p:xfrm>
          <a:off x="2590800" y="1828800"/>
          <a:ext cx="209550" cy="184150"/>
        </p:xfrm>
        <a:graphic>
          <a:graphicData uri="http://schemas.openxmlformats.org/presentationml/2006/ole">
            <p:oleObj spid="_x0000_s2056" name="Formula" r:id="rId9" imgW="194400" imgH="170280" progId="Equation.Ribbit">
              <p:embed/>
            </p:oleObj>
          </a:graphicData>
        </a:graphic>
      </p:graphicFrame>
      <p:sp>
        <p:nvSpPr>
          <p:cNvPr id="2067" name="TextBox 20"/>
          <p:cNvSpPr txBox="1">
            <a:spLocks noChangeArrowheads="1"/>
          </p:cNvSpPr>
          <p:nvPr/>
        </p:nvSpPr>
        <p:spPr bwMode="auto">
          <a:xfrm>
            <a:off x="304800" y="4648200"/>
            <a:ext cx="8839200" cy="1784350"/>
          </a:xfrm>
          <a:prstGeom prst="rect">
            <a:avLst/>
          </a:prstGeom>
          <a:noFill/>
          <a:ln w="9525">
            <a:noFill/>
            <a:miter lim="800000"/>
            <a:headEnd/>
            <a:tailEnd/>
          </a:ln>
        </p:spPr>
        <p:txBody>
          <a:bodyPr>
            <a:spAutoFit/>
          </a:bodyPr>
          <a:lstStyle/>
          <a:p>
            <a:pPr algn="l"/>
            <a:r>
              <a:rPr lang="en-US" sz="2200"/>
              <a:t>This leads us to a set of n coupled algebraic nonlinear equations in</a:t>
            </a:r>
            <a:br>
              <a:rPr lang="en-US" sz="2200"/>
            </a:br>
            <a:r>
              <a:rPr lang="en-US" sz="2200"/>
              <a:t>which we want to find a vector f which will satisfy the equations.</a:t>
            </a:r>
          </a:p>
          <a:p>
            <a:pPr algn="l"/>
            <a:endParaRPr lang="en-US" sz="2200"/>
          </a:p>
          <a:p>
            <a:pPr algn="l"/>
            <a:r>
              <a:rPr lang="en-US" sz="2200"/>
              <a:t>Obviously f = 0 is a solution, but a boring one.  What we want</a:t>
            </a:r>
            <a:br>
              <a:rPr lang="en-US" sz="2200"/>
            </a:br>
            <a:r>
              <a:rPr lang="en-US" sz="2200"/>
              <a:t>is a soliton-looking profile to use to create the steady state vortex.</a:t>
            </a:r>
          </a:p>
        </p:txBody>
      </p:sp>
      <p:graphicFrame>
        <p:nvGraphicFramePr>
          <p:cNvPr id="2057" name="Object 14"/>
          <p:cNvGraphicFramePr>
            <a:graphicFrameLocks noChangeAspect="1"/>
          </p:cNvGraphicFramePr>
          <p:nvPr/>
        </p:nvGraphicFramePr>
        <p:xfrm>
          <a:off x="7010400" y="3657600"/>
          <a:ext cx="1208088" cy="420688"/>
        </p:xfrm>
        <a:graphic>
          <a:graphicData uri="http://schemas.openxmlformats.org/presentationml/2006/ole">
            <p:oleObj spid="_x0000_s2057" name="Formula" r:id="rId10" imgW="609840" imgH="212400" progId="Equation.Ribbit">
              <p:embed/>
            </p:oleObj>
          </a:graphicData>
        </a:graphic>
      </p:graphicFrame>
      <p:sp>
        <p:nvSpPr>
          <p:cNvPr id="2068" name="TextBox 22"/>
          <p:cNvSpPr txBox="1">
            <a:spLocks noChangeArrowheads="1"/>
          </p:cNvSpPr>
          <p:nvPr/>
        </p:nvSpPr>
        <p:spPr bwMode="auto">
          <a:xfrm>
            <a:off x="685800" y="3733800"/>
            <a:ext cx="6246813" cy="369888"/>
          </a:xfrm>
          <a:prstGeom prst="rect">
            <a:avLst/>
          </a:prstGeom>
          <a:noFill/>
          <a:ln w="9525">
            <a:noFill/>
            <a:miter lim="800000"/>
            <a:headEnd/>
            <a:tailEnd/>
          </a:ln>
        </p:spPr>
        <p:txBody>
          <a:bodyPr wrap="none">
            <a:spAutoFit/>
          </a:bodyPr>
          <a:lstStyle/>
          <a:p>
            <a:r>
              <a:rPr lang="en-US" dirty="0"/>
              <a:t>We can view this discrete ODE as a function of f such that:</a:t>
            </a:r>
          </a:p>
        </p:txBody>
      </p:sp>
      <p:sp>
        <p:nvSpPr>
          <p:cNvPr id="2069" name="TextBox 23"/>
          <p:cNvSpPr txBox="1">
            <a:spLocks noChangeArrowheads="1"/>
          </p:cNvSpPr>
          <p:nvPr/>
        </p:nvSpPr>
        <p:spPr bwMode="auto">
          <a:xfrm>
            <a:off x="4419600" y="4191000"/>
            <a:ext cx="633413" cy="369888"/>
          </a:xfrm>
          <a:prstGeom prst="rect">
            <a:avLst/>
          </a:prstGeom>
          <a:noFill/>
          <a:ln w="9525">
            <a:noFill/>
            <a:miter lim="800000"/>
            <a:headEnd/>
            <a:tailEnd/>
          </a:ln>
        </p:spPr>
        <p:txBody>
          <a:bodyPr wrap="none">
            <a:spAutoFit/>
          </a:bodyPr>
          <a:lstStyle/>
          <a:p>
            <a:r>
              <a:rPr lang="en-US"/>
              <a:t>and.</a:t>
            </a:r>
          </a:p>
        </p:txBody>
      </p:sp>
      <p:graphicFrame>
        <p:nvGraphicFramePr>
          <p:cNvPr id="2058" name="Object 15"/>
          <p:cNvGraphicFramePr>
            <a:graphicFrameLocks noChangeAspect="1"/>
          </p:cNvGraphicFramePr>
          <p:nvPr/>
        </p:nvGraphicFramePr>
        <p:xfrm>
          <a:off x="5205413" y="4157663"/>
          <a:ext cx="1228725" cy="420687"/>
        </p:xfrm>
        <a:graphic>
          <a:graphicData uri="http://schemas.openxmlformats.org/presentationml/2006/ole">
            <p:oleObj spid="_x0000_s2058" name="Formula" r:id="rId11" imgW="618840" imgH="212400" progId="Equation.Ribbit">
              <p:embed/>
            </p:oleObj>
          </a:graphicData>
        </a:graphic>
      </p:graphicFrame>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2"/>
          <p:cNvSpPr txBox="1">
            <a:spLocks noChangeArrowheads="1"/>
          </p:cNvSpPr>
          <p:nvPr/>
        </p:nvSpPr>
        <p:spPr bwMode="auto">
          <a:xfrm>
            <a:off x="0" y="2209800"/>
            <a:ext cx="9344025" cy="2800350"/>
          </a:xfrm>
          <a:prstGeom prst="rect">
            <a:avLst/>
          </a:prstGeom>
          <a:noFill/>
          <a:ln w="9525">
            <a:noFill/>
            <a:miter lim="800000"/>
            <a:headEnd/>
            <a:tailEnd/>
          </a:ln>
        </p:spPr>
        <p:txBody>
          <a:bodyPr wrap="none">
            <a:spAutoFit/>
          </a:bodyPr>
          <a:lstStyle/>
          <a:p>
            <a:r>
              <a:rPr lang="en-US" sz="8800"/>
              <a:t>Final Comparison </a:t>
            </a:r>
          </a:p>
          <a:p>
            <a:r>
              <a:rPr lang="en-US" sz="8800"/>
              <a:t>RESULTS</a:t>
            </a:r>
          </a:p>
        </p:txBody>
      </p:sp>
      <p:pic>
        <p:nvPicPr>
          <p:cNvPr id="4" name="Picture 3" descr="Init1SECH.jpg"/>
          <p:cNvPicPr preferRelativeResize="0">
            <a:picLocks/>
          </p:cNvPicPr>
          <p:nvPr/>
        </p:nvPicPr>
        <p:blipFill>
          <a:blip r:embed="rId2"/>
          <a:srcRect/>
          <a:stretch>
            <a:fillRect/>
          </a:stretch>
        </p:blipFill>
        <p:spPr bwMode="auto">
          <a:xfrm>
            <a:off x="0" y="0"/>
            <a:ext cx="4572000" cy="3429000"/>
          </a:xfrm>
          <a:prstGeom prst="rect">
            <a:avLst/>
          </a:prstGeom>
          <a:noFill/>
          <a:ln w="9525">
            <a:solidFill>
              <a:schemeClr val="bg1"/>
            </a:solidFill>
            <a:miter lim="800000"/>
            <a:headEnd/>
            <a:tailEnd/>
          </a:ln>
        </p:spPr>
      </p:pic>
      <p:pic>
        <p:nvPicPr>
          <p:cNvPr id="5" name="Picture 4" descr="Init2VA.jpg"/>
          <p:cNvPicPr preferRelativeResize="0">
            <a:picLocks/>
          </p:cNvPicPr>
          <p:nvPr/>
        </p:nvPicPr>
        <p:blipFill>
          <a:blip r:embed="rId3"/>
          <a:srcRect/>
          <a:stretch>
            <a:fillRect/>
          </a:stretch>
        </p:blipFill>
        <p:spPr bwMode="auto">
          <a:xfrm>
            <a:off x="4572000" y="0"/>
            <a:ext cx="4572000" cy="3429000"/>
          </a:xfrm>
          <a:prstGeom prst="rect">
            <a:avLst/>
          </a:prstGeom>
          <a:noFill/>
          <a:ln w="9525">
            <a:solidFill>
              <a:schemeClr val="bg1"/>
            </a:solidFill>
            <a:miter lim="800000"/>
            <a:headEnd/>
            <a:tailEnd/>
          </a:ln>
        </p:spPr>
      </p:pic>
      <p:pic>
        <p:nvPicPr>
          <p:cNvPr id="6" name="Picture 5" descr="Init3EXP.jpg"/>
          <p:cNvPicPr preferRelativeResize="0">
            <a:picLocks/>
          </p:cNvPicPr>
          <p:nvPr/>
        </p:nvPicPr>
        <p:blipFill>
          <a:blip r:embed="rId4"/>
          <a:srcRect/>
          <a:stretch>
            <a:fillRect/>
          </a:stretch>
        </p:blipFill>
        <p:spPr bwMode="auto">
          <a:xfrm>
            <a:off x="0" y="3429000"/>
            <a:ext cx="4572000" cy="3429000"/>
          </a:xfrm>
          <a:prstGeom prst="rect">
            <a:avLst/>
          </a:prstGeom>
          <a:noFill/>
          <a:ln w="9525">
            <a:solidFill>
              <a:schemeClr val="bg1"/>
            </a:solidFill>
            <a:miter lim="800000"/>
            <a:headEnd/>
            <a:tailEnd/>
          </a:ln>
        </p:spPr>
      </p:pic>
      <p:pic>
        <p:nvPicPr>
          <p:cNvPr id="7" name="Picture 6" descr="Init4WACKO.jpg"/>
          <p:cNvPicPr preferRelativeResize="0">
            <a:picLocks/>
          </p:cNvPicPr>
          <p:nvPr/>
        </p:nvPicPr>
        <p:blipFill>
          <a:blip r:embed="rId5"/>
          <a:srcRect/>
          <a:stretch>
            <a:fillRect/>
          </a:stretch>
        </p:blipFill>
        <p:spPr bwMode="auto">
          <a:xfrm>
            <a:off x="4572000" y="3429000"/>
            <a:ext cx="4572000" cy="3429000"/>
          </a:xfrm>
          <a:prstGeom prst="rect">
            <a:avLst/>
          </a:prstGeom>
          <a:noFill/>
          <a:ln w="9525">
            <a:solidFill>
              <a:schemeClr val="bg1"/>
            </a:solidFill>
            <a:miter lim="800000"/>
            <a:headEnd/>
            <a:tailEnd/>
          </a:ln>
        </p:spPr>
      </p:pic>
      <p:sp>
        <p:nvSpPr>
          <p:cNvPr id="9" name="TextBox 8"/>
          <p:cNvSpPr txBox="1">
            <a:spLocks noChangeArrowheads="1"/>
          </p:cNvSpPr>
          <p:nvPr/>
        </p:nvSpPr>
        <p:spPr bwMode="auto">
          <a:xfrm>
            <a:off x="0" y="0"/>
            <a:ext cx="4572000" cy="3416300"/>
          </a:xfrm>
          <a:prstGeom prst="rect">
            <a:avLst/>
          </a:prstGeom>
          <a:solidFill>
            <a:schemeClr val="bg2"/>
          </a:solidFill>
          <a:ln w="9525">
            <a:solidFill>
              <a:srgbClr val="FFFF00"/>
            </a:solidFill>
            <a:miter lim="800000"/>
            <a:headEnd/>
            <a:tailEnd/>
          </a:ln>
        </p:spPr>
        <p:txBody>
          <a:bodyPr>
            <a:spAutoFit/>
          </a:bodyPr>
          <a:lstStyle/>
          <a:p>
            <a:pPr algn="l"/>
            <a:r>
              <a:rPr lang="en-US"/>
              <a:t>Initial Condition 1:  Sech Guess:</a:t>
            </a:r>
          </a:p>
          <a:p>
            <a:pPr algn="l"/>
            <a:r>
              <a:rPr lang="en-US"/>
              <a:t>---------------------------------------------------------</a:t>
            </a:r>
          </a:p>
          <a:p>
            <a:pPr algn="l"/>
            <a:r>
              <a:rPr lang="en-US"/>
              <a:t>Method			      	Steps</a:t>
            </a:r>
          </a:p>
          <a:p>
            <a:pPr algn="l"/>
            <a:r>
              <a:rPr lang="en-US"/>
              <a:t>---------------------------------------------------------</a:t>
            </a:r>
          </a:p>
          <a:p>
            <a:pPr algn="l"/>
            <a:r>
              <a:rPr lang="en-US"/>
              <a:t>Smarquardt.m			24</a:t>
            </a:r>
          </a:p>
          <a:p>
            <a:pPr algn="l"/>
            <a:r>
              <a:rPr lang="en-US">
                <a:solidFill>
                  <a:srgbClr val="0000CC"/>
                </a:solidFill>
              </a:rPr>
              <a:t>Classic Newton			3</a:t>
            </a:r>
          </a:p>
          <a:p>
            <a:pPr algn="l"/>
            <a:r>
              <a:rPr lang="en-US">
                <a:solidFill>
                  <a:srgbClr val="0000CC"/>
                </a:solidFill>
              </a:rPr>
              <a:t>Linesearch-Newton		3</a:t>
            </a:r>
          </a:p>
          <a:p>
            <a:pPr algn="l"/>
            <a:r>
              <a:rPr lang="en-US"/>
              <a:t>Linesearch-Gauss-Newton		6</a:t>
            </a:r>
          </a:p>
          <a:p>
            <a:pPr algn="l"/>
            <a:r>
              <a:rPr lang="en-US"/>
              <a:t>Broyden				4</a:t>
            </a:r>
          </a:p>
          <a:p>
            <a:pPr algn="l"/>
            <a:endParaRPr lang="en-US"/>
          </a:p>
          <a:p>
            <a:pPr algn="l"/>
            <a:endParaRPr lang="en-US"/>
          </a:p>
          <a:p>
            <a:pPr algn="l"/>
            <a:endParaRPr lang="en-US"/>
          </a:p>
        </p:txBody>
      </p:sp>
      <p:sp>
        <p:nvSpPr>
          <p:cNvPr id="10" name="TextBox 9"/>
          <p:cNvSpPr txBox="1">
            <a:spLocks noChangeArrowheads="1"/>
          </p:cNvSpPr>
          <p:nvPr/>
        </p:nvSpPr>
        <p:spPr bwMode="auto">
          <a:xfrm>
            <a:off x="4572000" y="0"/>
            <a:ext cx="4572000" cy="3416300"/>
          </a:xfrm>
          <a:prstGeom prst="rect">
            <a:avLst/>
          </a:prstGeom>
          <a:solidFill>
            <a:schemeClr val="bg2"/>
          </a:solidFill>
          <a:ln w="9525">
            <a:solidFill>
              <a:schemeClr val="bg1"/>
            </a:solidFill>
            <a:miter lim="800000"/>
            <a:headEnd/>
            <a:tailEnd/>
          </a:ln>
        </p:spPr>
        <p:txBody>
          <a:bodyPr>
            <a:spAutoFit/>
          </a:bodyPr>
          <a:lstStyle/>
          <a:p>
            <a:pPr algn="l"/>
            <a:r>
              <a:rPr lang="en-US"/>
              <a:t>Initial Condition 2:  VA Guess:</a:t>
            </a:r>
          </a:p>
          <a:p>
            <a:pPr algn="l"/>
            <a:r>
              <a:rPr lang="en-US"/>
              <a:t>---------------------------------------------------------</a:t>
            </a:r>
          </a:p>
          <a:p>
            <a:pPr algn="l"/>
            <a:r>
              <a:rPr lang="en-US"/>
              <a:t>Method			      	Steps</a:t>
            </a:r>
          </a:p>
          <a:p>
            <a:pPr algn="l"/>
            <a:r>
              <a:rPr lang="en-US"/>
              <a:t>---------------------------------------------------------</a:t>
            </a:r>
          </a:p>
          <a:p>
            <a:pPr algn="l"/>
            <a:r>
              <a:rPr lang="en-US"/>
              <a:t>Smarquardt.m			84</a:t>
            </a:r>
          </a:p>
          <a:p>
            <a:pPr algn="l"/>
            <a:r>
              <a:rPr lang="en-US">
                <a:solidFill>
                  <a:srgbClr val="FF0000"/>
                </a:solidFill>
              </a:rPr>
              <a:t>Classic Newton			61</a:t>
            </a:r>
          </a:p>
          <a:p>
            <a:pPr algn="l"/>
            <a:r>
              <a:rPr lang="en-US">
                <a:solidFill>
                  <a:srgbClr val="FF0000"/>
                </a:solidFill>
              </a:rPr>
              <a:t>Linesearch-Newton		581</a:t>
            </a:r>
          </a:p>
          <a:p>
            <a:pPr algn="l"/>
            <a:r>
              <a:rPr lang="en-US">
                <a:solidFill>
                  <a:srgbClr val="0000CC"/>
                </a:solidFill>
              </a:rPr>
              <a:t>Linesearch-Gauss-Newton		48</a:t>
            </a:r>
          </a:p>
          <a:p>
            <a:pPr algn="l"/>
            <a:r>
              <a:rPr lang="en-US">
                <a:solidFill>
                  <a:srgbClr val="FF0000"/>
                </a:solidFill>
              </a:rPr>
              <a:t>Broyden				1500</a:t>
            </a:r>
          </a:p>
          <a:p>
            <a:pPr algn="l"/>
            <a:endParaRPr lang="en-US"/>
          </a:p>
          <a:p>
            <a:pPr algn="l"/>
            <a:endParaRPr lang="en-US"/>
          </a:p>
          <a:p>
            <a:pPr algn="l"/>
            <a:endParaRPr lang="en-US"/>
          </a:p>
        </p:txBody>
      </p:sp>
      <p:sp>
        <p:nvSpPr>
          <p:cNvPr id="11" name="TextBox 10"/>
          <p:cNvSpPr txBox="1">
            <a:spLocks noChangeArrowheads="1"/>
          </p:cNvSpPr>
          <p:nvPr/>
        </p:nvSpPr>
        <p:spPr bwMode="auto">
          <a:xfrm>
            <a:off x="0" y="3441700"/>
            <a:ext cx="4572000" cy="3416300"/>
          </a:xfrm>
          <a:prstGeom prst="rect">
            <a:avLst/>
          </a:prstGeom>
          <a:solidFill>
            <a:schemeClr val="bg2"/>
          </a:solidFill>
          <a:ln w="9525">
            <a:solidFill>
              <a:schemeClr val="bg1"/>
            </a:solidFill>
            <a:miter lim="800000"/>
            <a:headEnd/>
            <a:tailEnd/>
          </a:ln>
        </p:spPr>
        <p:txBody>
          <a:bodyPr>
            <a:spAutoFit/>
          </a:bodyPr>
          <a:lstStyle/>
          <a:p>
            <a:pPr algn="l"/>
            <a:r>
              <a:rPr lang="en-US"/>
              <a:t>Initial Condition 3:  Exp Guess:</a:t>
            </a:r>
          </a:p>
          <a:p>
            <a:pPr algn="l"/>
            <a:r>
              <a:rPr lang="en-US"/>
              <a:t>---------------------------------------------------------</a:t>
            </a:r>
          </a:p>
          <a:p>
            <a:pPr algn="l"/>
            <a:r>
              <a:rPr lang="en-US"/>
              <a:t>Method			      	Steps</a:t>
            </a:r>
          </a:p>
          <a:p>
            <a:pPr algn="l"/>
            <a:r>
              <a:rPr lang="en-US"/>
              <a:t>---------------------------------------------------------</a:t>
            </a:r>
          </a:p>
          <a:p>
            <a:pPr algn="l"/>
            <a:r>
              <a:rPr lang="en-US"/>
              <a:t>Smarquardt.m			33</a:t>
            </a:r>
          </a:p>
          <a:p>
            <a:pPr algn="l"/>
            <a:r>
              <a:rPr lang="en-US">
                <a:solidFill>
                  <a:srgbClr val="0000CC"/>
                </a:solidFill>
              </a:rPr>
              <a:t>Classic Newton			6</a:t>
            </a:r>
          </a:p>
          <a:p>
            <a:pPr algn="l"/>
            <a:r>
              <a:rPr lang="en-US">
                <a:solidFill>
                  <a:schemeClr val="bg1"/>
                </a:solidFill>
              </a:rPr>
              <a:t>Linesearch-Newton		8</a:t>
            </a:r>
          </a:p>
          <a:p>
            <a:pPr algn="l"/>
            <a:r>
              <a:rPr lang="en-US"/>
              <a:t>Linesearch-Gauss-Newton		10</a:t>
            </a:r>
          </a:p>
          <a:p>
            <a:pPr algn="l"/>
            <a:r>
              <a:rPr lang="en-US"/>
              <a:t>Broyden				19</a:t>
            </a:r>
          </a:p>
          <a:p>
            <a:pPr algn="l"/>
            <a:endParaRPr lang="en-US"/>
          </a:p>
          <a:p>
            <a:pPr algn="l"/>
            <a:endParaRPr lang="en-US"/>
          </a:p>
          <a:p>
            <a:pPr algn="l"/>
            <a:endParaRPr lang="en-US"/>
          </a:p>
        </p:txBody>
      </p:sp>
      <p:sp>
        <p:nvSpPr>
          <p:cNvPr id="12" name="TextBox 11"/>
          <p:cNvSpPr txBox="1">
            <a:spLocks noChangeArrowheads="1"/>
          </p:cNvSpPr>
          <p:nvPr/>
        </p:nvSpPr>
        <p:spPr bwMode="auto">
          <a:xfrm>
            <a:off x="4572000" y="3441700"/>
            <a:ext cx="4572000" cy="3416300"/>
          </a:xfrm>
          <a:prstGeom prst="rect">
            <a:avLst/>
          </a:prstGeom>
          <a:solidFill>
            <a:schemeClr val="bg2"/>
          </a:solidFill>
          <a:ln w="9525">
            <a:solidFill>
              <a:schemeClr val="bg1"/>
            </a:solidFill>
            <a:miter lim="800000"/>
            <a:headEnd/>
            <a:tailEnd/>
          </a:ln>
        </p:spPr>
        <p:txBody>
          <a:bodyPr>
            <a:spAutoFit/>
          </a:bodyPr>
          <a:lstStyle/>
          <a:p>
            <a:pPr algn="l"/>
            <a:r>
              <a:rPr lang="en-US"/>
              <a:t>Initial Condition 4:  Wacko Guess:</a:t>
            </a:r>
          </a:p>
          <a:p>
            <a:pPr algn="l"/>
            <a:r>
              <a:rPr lang="en-US"/>
              <a:t>---------------------------------------------------------</a:t>
            </a:r>
          </a:p>
          <a:p>
            <a:pPr algn="l"/>
            <a:r>
              <a:rPr lang="en-US"/>
              <a:t>Method			      	Steps</a:t>
            </a:r>
          </a:p>
          <a:p>
            <a:pPr algn="l"/>
            <a:r>
              <a:rPr lang="en-US"/>
              <a:t>---------------------------------------------------------</a:t>
            </a:r>
          </a:p>
          <a:p>
            <a:pPr algn="l"/>
            <a:r>
              <a:rPr lang="en-US"/>
              <a:t>Smarquardt.m			46</a:t>
            </a:r>
          </a:p>
          <a:p>
            <a:pPr algn="l"/>
            <a:r>
              <a:rPr lang="en-US">
                <a:solidFill>
                  <a:srgbClr val="FF0000"/>
                </a:solidFill>
              </a:rPr>
              <a:t>Classic Newton			48</a:t>
            </a:r>
          </a:p>
          <a:p>
            <a:pPr algn="l"/>
            <a:r>
              <a:rPr lang="en-US">
                <a:solidFill>
                  <a:srgbClr val="FF0000"/>
                </a:solidFill>
              </a:rPr>
              <a:t>Linesearch-Newton		510</a:t>
            </a:r>
          </a:p>
          <a:p>
            <a:pPr algn="l"/>
            <a:r>
              <a:rPr lang="en-US">
                <a:solidFill>
                  <a:srgbClr val="0000CC"/>
                </a:solidFill>
              </a:rPr>
              <a:t>Linesearch-Gauss-Newton	 L10^-4	15</a:t>
            </a:r>
          </a:p>
          <a:p>
            <a:pPr algn="l"/>
            <a:r>
              <a:rPr lang="en-US"/>
              <a:t>Linesearch-Gauss-Newton	 L10^-8	1548</a:t>
            </a:r>
          </a:p>
          <a:p>
            <a:pPr algn="l"/>
            <a:r>
              <a:rPr lang="en-US"/>
              <a:t>Linesearch-Gauss-Newton	 L10^-1	606</a:t>
            </a:r>
          </a:p>
          <a:p>
            <a:pPr algn="l"/>
            <a:r>
              <a:rPr lang="en-US">
                <a:solidFill>
                  <a:srgbClr val="FF0000"/>
                </a:solidFill>
              </a:rPr>
              <a:t>Broyden				1500</a:t>
            </a:r>
          </a:p>
          <a:p>
            <a:pPr algn="l"/>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sz="quarter"/>
          </p:nvPr>
        </p:nvSpPr>
        <p:spPr>
          <a:xfrm>
            <a:off x="533400" y="106363"/>
            <a:ext cx="8001000" cy="731837"/>
          </a:xfrm>
        </p:spPr>
        <p:txBody>
          <a:bodyPr/>
          <a:lstStyle/>
          <a:p>
            <a:pPr>
              <a:defRPr/>
            </a:pPr>
            <a:r>
              <a:rPr lang="en-US" b="0" dirty="0" smtClean="0">
                <a:ln>
                  <a:noFill/>
                </a:ln>
                <a:solidFill>
                  <a:schemeClr val="tx1"/>
                </a:solidFill>
                <a:effectLst/>
              </a:rPr>
              <a:t>Codes Written</a:t>
            </a:r>
            <a:endParaRPr lang="en-US" b="0" dirty="0">
              <a:ln>
                <a:noFill/>
              </a:ln>
              <a:solidFill>
                <a:schemeClr val="tx1"/>
              </a:solidFill>
              <a:effectLst/>
            </a:endParaRPr>
          </a:p>
        </p:txBody>
      </p:sp>
      <p:sp>
        <p:nvSpPr>
          <p:cNvPr id="54275" name="TextBox 3"/>
          <p:cNvSpPr txBox="1">
            <a:spLocks noChangeArrowheads="1"/>
          </p:cNvSpPr>
          <p:nvPr/>
        </p:nvSpPr>
        <p:spPr bwMode="auto">
          <a:xfrm>
            <a:off x="1524000" y="914400"/>
            <a:ext cx="6340475" cy="646113"/>
          </a:xfrm>
          <a:prstGeom prst="rect">
            <a:avLst/>
          </a:prstGeom>
          <a:noFill/>
          <a:ln w="9525">
            <a:noFill/>
            <a:miter lim="800000"/>
            <a:headEnd/>
            <a:tailEnd/>
          </a:ln>
        </p:spPr>
        <p:txBody>
          <a:bodyPr wrap="none">
            <a:spAutoFit/>
          </a:bodyPr>
          <a:lstStyle/>
          <a:p>
            <a:r>
              <a:rPr lang="en-US"/>
              <a:t>For this project, the following codes were written, altered, or </a:t>
            </a:r>
            <a:br>
              <a:rPr lang="en-US"/>
            </a:br>
            <a:r>
              <a:rPr lang="en-US"/>
              <a:t>were previously written for MS research:</a:t>
            </a:r>
          </a:p>
        </p:txBody>
      </p:sp>
      <p:sp>
        <p:nvSpPr>
          <p:cNvPr id="54276" name="TextBox 4"/>
          <p:cNvSpPr txBox="1">
            <a:spLocks noChangeArrowheads="1"/>
          </p:cNvSpPr>
          <p:nvPr/>
        </p:nvSpPr>
        <p:spPr bwMode="auto">
          <a:xfrm>
            <a:off x="0" y="1828800"/>
            <a:ext cx="9144000" cy="4386263"/>
          </a:xfrm>
          <a:prstGeom prst="rect">
            <a:avLst/>
          </a:prstGeom>
          <a:noFill/>
          <a:ln w="9525">
            <a:noFill/>
            <a:miter lim="800000"/>
            <a:headEnd/>
            <a:tailEnd/>
          </a:ln>
        </p:spPr>
        <p:txBody>
          <a:bodyPr>
            <a:spAutoFit/>
          </a:bodyPr>
          <a:lstStyle/>
          <a:p>
            <a:pPr algn="l">
              <a:lnSpc>
                <a:spcPct val="150000"/>
              </a:lnSpc>
            </a:pPr>
            <a:r>
              <a:rPr lang="en-US">
                <a:latin typeface="Bookman Old Style" pitchFamily="18" charset="0"/>
              </a:rPr>
              <a:t>	M693AProject.m	Main program (selects method and runs them)</a:t>
            </a:r>
          </a:p>
          <a:p>
            <a:pPr algn="l">
              <a:lnSpc>
                <a:spcPct val="150000"/>
              </a:lnSpc>
            </a:pPr>
            <a:r>
              <a:rPr lang="en-US">
                <a:latin typeface="Bookman Old Style" pitchFamily="18" charset="0"/>
              </a:rPr>
              <a:t>	NLS_STEADY_F.m	Finite Difference for the ODE w/ Dirichlet BCs</a:t>
            </a:r>
          </a:p>
          <a:p>
            <a:pPr algn="l">
              <a:lnSpc>
                <a:spcPct val="150000"/>
              </a:lnSpc>
            </a:pPr>
            <a:r>
              <a:rPr lang="en-US">
                <a:latin typeface="Bookman Old Style" pitchFamily="18" charset="0"/>
              </a:rPr>
              <a:t>	rmc_fdjac.m		Finite Diff Approx for Jacobian (FD and CD)</a:t>
            </a:r>
          </a:p>
          <a:p>
            <a:pPr algn="l">
              <a:lnSpc>
                <a:spcPct val="150000"/>
              </a:lnSpc>
            </a:pPr>
            <a:r>
              <a:rPr lang="en-US">
                <a:latin typeface="Bookman Old Style" pitchFamily="18" charset="0"/>
              </a:rPr>
              <a:t>	rmc_Nlnewton.m	Newton and Gauss-Newton w/ and w/o LS</a:t>
            </a:r>
          </a:p>
          <a:p>
            <a:pPr algn="l">
              <a:lnSpc>
                <a:spcPct val="150000"/>
              </a:lnSpc>
            </a:pPr>
            <a:r>
              <a:rPr lang="en-US">
                <a:latin typeface="Bookman Old Style" pitchFamily="18" charset="0"/>
              </a:rPr>
              <a:t>	rmc_linesearch.m	Linesearch using backtracking</a:t>
            </a:r>
          </a:p>
          <a:p>
            <a:pPr algn="l">
              <a:lnSpc>
                <a:spcPct val="150000"/>
              </a:lnSpc>
            </a:pPr>
            <a:r>
              <a:rPr lang="en-US">
                <a:latin typeface="Bookman Old Style" pitchFamily="18" charset="0"/>
              </a:rPr>
              <a:t>	rmc_NLSmeritF.m	Merit function for  NLS_STEADY_F </a:t>
            </a:r>
          </a:p>
          <a:p>
            <a:pPr algn="l">
              <a:lnSpc>
                <a:spcPct val="150000"/>
              </a:lnSpc>
            </a:pPr>
            <a:r>
              <a:rPr lang="en-US">
                <a:latin typeface="Bookman Old Style" pitchFamily="18" charset="0"/>
              </a:rPr>
              <a:t>	rmc_NLBroyden.m	Broyden Method using Line Search</a:t>
            </a:r>
          </a:p>
          <a:p>
            <a:pPr algn="l"/>
            <a:endParaRPr lang="en-US">
              <a:latin typeface="Bookman Old Style" pitchFamily="18" charset="0"/>
            </a:endParaRPr>
          </a:p>
          <a:p>
            <a:pPr algn="l"/>
            <a:r>
              <a:rPr lang="en-US">
                <a:latin typeface="Bookman Old Style" pitchFamily="18" charset="0"/>
              </a:rPr>
              <a:t>-------------------------------------------------------------------------------------------------</a:t>
            </a:r>
          </a:p>
          <a:p>
            <a:pPr algn="l"/>
            <a:endParaRPr lang="en-US">
              <a:latin typeface="Bookman Old Style" pitchFamily="18" charset="0"/>
            </a:endParaRPr>
          </a:p>
          <a:p>
            <a:pPr algn="l"/>
            <a:r>
              <a:rPr lang="en-US">
                <a:latin typeface="Bookman Old Style" pitchFamily="18" charset="0"/>
              </a:rPr>
              <a:t>	Smarquardt_rmc.m	Slightly changed version of H.</a:t>
            </a:r>
            <a:r>
              <a:rPr lang="en-US"/>
              <a:t> B. Nielsen’s code </a:t>
            </a:r>
            <a:br>
              <a:rPr lang="en-US"/>
            </a:br>
            <a:r>
              <a:rPr lang="en-US"/>
              <a:t>				using rmc_fdjac.m with CD</a:t>
            </a:r>
            <a:endParaRPr lang="en-US">
              <a:latin typeface="Bookman Old Style" pitchFamily="18" charset="0"/>
            </a:endParaRP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sz="quarter"/>
          </p:nvPr>
        </p:nvSpPr>
        <p:spPr>
          <a:xfrm>
            <a:off x="533400" y="106363"/>
            <a:ext cx="8001000" cy="731837"/>
          </a:xfrm>
        </p:spPr>
        <p:txBody>
          <a:bodyPr/>
          <a:lstStyle/>
          <a:p>
            <a:pPr>
              <a:defRPr/>
            </a:pPr>
            <a:r>
              <a:rPr lang="en-US" b="0" dirty="0" smtClean="0">
                <a:ln>
                  <a:noFill/>
                </a:ln>
                <a:solidFill>
                  <a:schemeClr val="tx1"/>
                </a:solidFill>
                <a:effectLst/>
              </a:rPr>
              <a:t>Conclusion</a:t>
            </a:r>
            <a:endParaRPr lang="en-US" b="0" dirty="0">
              <a:ln>
                <a:noFill/>
              </a:ln>
              <a:solidFill>
                <a:schemeClr val="tx1"/>
              </a:solidFill>
              <a:effectLst/>
            </a:endParaRPr>
          </a:p>
        </p:txBody>
      </p:sp>
      <p:sp>
        <p:nvSpPr>
          <p:cNvPr id="55299" name="TextBox 4"/>
          <p:cNvSpPr txBox="1">
            <a:spLocks noChangeArrowheads="1"/>
          </p:cNvSpPr>
          <p:nvPr/>
        </p:nvSpPr>
        <p:spPr bwMode="auto">
          <a:xfrm>
            <a:off x="304800" y="1219200"/>
            <a:ext cx="8583613" cy="3046413"/>
          </a:xfrm>
          <a:prstGeom prst="rect">
            <a:avLst/>
          </a:prstGeom>
          <a:noFill/>
          <a:ln w="9525">
            <a:noFill/>
            <a:miter lim="800000"/>
            <a:headEnd/>
            <a:tailEnd/>
          </a:ln>
        </p:spPr>
        <p:txBody>
          <a:bodyPr wrap="none">
            <a:spAutoFit/>
          </a:bodyPr>
          <a:lstStyle/>
          <a:p>
            <a:r>
              <a:rPr lang="en-US" sz="2400">
                <a:solidFill>
                  <a:schemeClr val="bg1"/>
                </a:solidFill>
              </a:rPr>
              <a:t>It seems that the Classic Newton’s method is actually</a:t>
            </a:r>
            <a:br>
              <a:rPr lang="en-US" sz="2400">
                <a:solidFill>
                  <a:schemeClr val="bg1"/>
                </a:solidFill>
              </a:rPr>
            </a:br>
            <a:r>
              <a:rPr lang="en-US" sz="2400">
                <a:solidFill>
                  <a:schemeClr val="bg1"/>
                </a:solidFill>
              </a:rPr>
              <a:t>the best to use if the initial condition is close to the solution.</a:t>
            </a:r>
            <a:br>
              <a:rPr lang="en-US" sz="2400">
                <a:solidFill>
                  <a:schemeClr val="bg1"/>
                </a:solidFill>
              </a:rPr>
            </a:br>
            <a:endParaRPr lang="en-US" sz="2400">
              <a:solidFill>
                <a:schemeClr val="bg1"/>
              </a:solidFill>
            </a:endParaRPr>
          </a:p>
          <a:p>
            <a:r>
              <a:rPr lang="en-US" sz="2400">
                <a:solidFill>
                  <a:schemeClr val="bg1"/>
                </a:solidFill>
              </a:rPr>
              <a:t>However, if the initial condition is far from the solution, then it</a:t>
            </a:r>
            <a:br>
              <a:rPr lang="en-US" sz="2400">
                <a:solidFill>
                  <a:schemeClr val="bg1"/>
                </a:solidFill>
              </a:rPr>
            </a:br>
            <a:r>
              <a:rPr lang="en-US" sz="2400">
                <a:solidFill>
                  <a:schemeClr val="bg1"/>
                </a:solidFill>
              </a:rPr>
              <a:t>seems that the Gauss-Newton method is the way to go, but in</a:t>
            </a:r>
            <a:br>
              <a:rPr lang="en-US" sz="2400">
                <a:solidFill>
                  <a:schemeClr val="bg1"/>
                </a:solidFill>
              </a:rPr>
            </a:br>
            <a:r>
              <a:rPr lang="en-US" sz="2400">
                <a:solidFill>
                  <a:schemeClr val="bg1"/>
                </a:solidFill>
              </a:rPr>
              <a:t>practice, one would use a smarter way of choosing lambda, </a:t>
            </a:r>
            <a:br>
              <a:rPr lang="en-US" sz="2400">
                <a:solidFill>
                  <a:schemeClr val="bg1"/>
                </a:solidFill>
              </a:rPr>
            </a:br>
            <a:r>
              <a:rPr lang="en-US" sz="2400">
                <a:solidFill>
                  <a:schemeClr val="bg1"/>
                </a:solidFill>
              </a:rPr>
              <a:t>and update it each step (and use a trust-region approach </a:t>
            </a:r>
            <a:br>
              <a:rPr lang="en-US" sz="2400">
                <a:solidFill>
                  <a:schemeClr val="bg1"/>
                </a:solidFill>
              </a:rPr>
            </a:br>
            <a:r>
              <a:rPr lang="en-US" sz="2400">
                <a:solidFill>
                  <a:schemeClr val="bg1"/>
                </a:solidFill>
              </a:rPr>
              <a:t>instead of a linesearch).</a:t>
            </a:r>
          </a:p>
        </p:txBody>
      </p:sp>
      <p:pic>
        <p:nvPicPr>
          <p:cNvPr id="7" name="Picture 6" descr="thertearesix.jpg"/>
          <p:cNvPicPr>
            <a:picLocks noChangeAspect="1"/>
          </p:cNvPicPr>
          <p:nvPr/>
        </p:nvPicPr>
        <p:blipFill>
          <a:blip r:embed="rId2"/>
          <a:stretch>
            <a:fillRect/>
          </a:stretch>
        </p:blipFill>
        <p:spPr>
          <a:xfrm>
            <a:off x="3352800" y="4495800"/>
            <a:ext cx="2692400" cy="2019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06363"/>
            <a:ext cx="8001000" cy="1036637"/>
          </a:xfrm>
          <a:noFill/>
        </p:spPr>
        <p:style>
          <a:lnRef idx="0">
            <a:scrgbClr r="0" g="0" b="0"/>
          </a:lnRef>
          <a:fillRef idx="1001">
            <a:schemeClr val="lt2"/>
          </a:fillRef>
          <a:effectRef idx="0">
            <a:scrgbClr r="0" g="0" b="0"/>
          </a:effectRef>
          <a:fontRef idx="major"/>
        </p:style>
        <p:txBody>
          <a:bodyPr/>
          <a:lstStyle/>
          <a:p>
            <a:pPr fontAlgn="auto">
              <a:spcAft>
                <a:spcPts val="0"/>
              </a:spcAft>
              <a:defRPr/>
            </a:pPr>
            <a:r>
              <a:rPr lang="en-US" dirty="0" smtClean="0">
                <a:ln>
                  <a:noFill/>
                </a:ln>
                <a:solidFill>
                  <a:schemeClr val="tx1"/>
                </a:solidFill>
                <a:effectLst/>
                <a:latin typeface="Arial" pitchFamily="34" charset="0"/>
                <a:cs typeface="Arial" pitchFamily="34" charset="0"/>
              </a:rPr>
              <a:t>Problem Formulation</a:t>
            </a:r>
            <a:br>
              <a:rPr lang="en-US" dirty="0" smtClean="0">
                <a:ln>
                  <a:noFill/>
                </a:ln>
                <a:solidFill>
                  <a:schemeClr val="tx1"/>
                </a:solidFill>
                <a:effectLst/>
                <a:latin typeface="Arial" pitchFamily="34" charset="0"/>
                <a:cs typeface="Arial" pitchFamily="34" charset="0"/>
              </a:rPr>
            </a:br>
            <a:r>
              <a:rPr lang="en-US" sz="2000" dirty="0" smtClean="0">
                <a:ln>
                  <a:noFill/>
                </a:ln>
                <a:solidFill>
                  <a:schemeClr val="tx1"/>
                </a:solidFill>
                <a:effectLst/>
                <a:latin typeface="Arial" pitchFamily="34" charset="0"/>
                <a:cs typeface="Arial" pitchFamily="34" charset="0"/>
              </a:rPr>
              <a:t>Boundary Conditions</a:t>
            </a:r>
            <a:endParaRPr lang="en-US" dirty="0">
              <a:ln>
                <a:noFill/>
              </a:ln>
              <a:solidFill>
                <a:schemeClr val="tx1"/>
              </a:solidFill>
              <a:effectLst/>
            </a:endParaRPr>
          </a:p>
        </p:txBody>
      </p:sp>
      <p:sp>
        <p:nvSpPr>
          <p:cNvPr id="14339" name="TextBox 6"/>
          <p:cNvSpPr txBox="1">
            <a:spLocks noChangeArrowheads="1"/>
          </p:cNvSpPr>
          <p:nvPr/>
        </p:nvSpPr>
        <p:spPr bwMode="auto">
          <a:xfrm>
            <a:off x="228600" y="1143000"/>
            <a:ext cx="8610600" cy="6370638"/>
          </a:xfrm>
          <a:prstGeom prst="rect">
            <a:avLst/>
          </a:prstGeom>
          <a:noFill/>
          <a:ln w="9525">
            <a:noFill/>
            <a:miter lim="800000"/>
            <a:headEnd/>
            <a:tailEnd/>
          </a:ln>
        </p:spPr>
        <p:txBody>
          <a:bodyPr>
            <a:spAutoFit/>
          </a:bodyPr>
          <a:lstStyle/>
          <a:p>
            <a:pPr algn="l"/>
            <a:r>
              <a:rPr lang="en-US" sz="2400"/>
              <a:t>There’s one little issue to deal with and that is boundary conditions.  Luckily, in this case it isn’t so bad.</a:t>
            </a:r>
          </a:p>
          <a:p>
            <a:pPr algn="l"/>
            <a:endParaRPr lang="en-US" sz="2400"/>
          </a:p>
          <a:p>
            <a:pPr algn="l"/>
            <a:r>
              <a:rPr lang="en-US" sz="2400"/>
              <a:t>For any vortex solution with charge &gt; 0, the function f, at the point r = 0 is by definition 0.</a:t>
            </a:r>
          </a:p>
          <a:p>
            <a:pPr algn="l"/>
            <a:endParaRPr lang="en-US" sz="2400"/>
          </a:p>
          <a:p>
            <a:pPr algn="l"/>
            <a:r>
              <a:rPr lang="en-US" sz="2400"/>
              <a:t>At  r = r</a:t>
            </a:r>
            <a:r>
              <a:rPr lang="en-US" sz="1600"/>
              <a:t>max</a:t>
            </a:r>
            <a:r>
              <a:rPr lang="en-US" sz="2400"/>
              <a:t>, it is noted that any vortex solution will decay and go to 0 as r -&gt; ∞.  So, if it is assumed that the solution will decay “enough” at  r</a:t>
            </a:r>
            <a:r>
              <a:rPr lang="en-US" sz="1600"/>
              <a:t>max</a:t>
            </a:r>
            <a:r>
              <a:rPr lang="en-US" sz="2400"/>
              <a:t>, it can be approximated as 0 (guess and check).</a:t>
            </a:r>
          </a:p>
          <a:p>
            <a:pPr algn="l"/>
            <a:endParaRPr lang="en-US" sz="2400"/>
          </a:p>
          <a:p>
            <a:pPr algn="l"/>
            <a:r>
              <a:rPr lang="en-US" sz="2400"/>
              <a:t>Therefore, the numerical optimizer is only run on the r</a:t>
            </a:r>
            <a:r>
              <a:rPr lang="en-US" sz="1600"/>
              <a:t>1</a:t>
            </a:r>
            <a:r>
              <a:rPr lang="en-US" sz="2400"/>
              <a:t> -&gt; r</a:t>
            </a:r>
            <a:r>
              <a:rPr lang="en-US" sz="1600"/>
              <a:t>(max-1)</a:t>
            </a:r>
            <a:r>
              <a:rPr lang="en-US" sz="2400"/>
              <a:t> points, and the boundary conditions are explicitly inserted into the finite difference scheme, and added to the solution afterward.</a:t>
            </a:r>
          </a:p>
          <a:p>
            <a:pPr algn="l"/>
            <a:endParaRPr lang="en-US" sz="2400"/>
          </a:p>
          <a:p>
            <a:endParaRPr lang="en-US" sz="240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06363"/>
            <a:ext cx="8001000" cy="1036637"/>
          </a:xfrm>
          <a:noFill/>
        </p:spPr>
        <p:style>
          <a:lnRef idx="0">
            <a:scrgbClr r="0" g="0" b="0"/>
          </a:lnRef>
          <a:fillRef idx="1001">
            <a:schemeClr val="lt2"/>
          </a:fillRef>
          <a:effectRef idx="0">
            <a:scrgbClr r="0" g="0" b="0"/>
          </a:effectRef>
          <a:fontRef idx="major"/>
        </p:style>
        <p:txBody>
          <a:bodyPr/>
          <a:lstStyle/>
          <a:p>
            <a:pPr fontAlgn="auto">
              <a:spcAft>
                <a:spcPts val="0"/>
              </a:spcAft>
              <a:defRPr/>
            </a:pPr>
            <a:r>
              <a:rPr lang="en-US" dirty="0" smtClean="0">
                <a:ln>
                  <a:noFill/>
                </a:ln>
                <a:solidFill>
                  <a:schemeClr val="tx1"/>
                </a:solidFill>
                <a:effectLst/>
                <a:latin typeface="Arial" pitchFamily="34" charset="0"/>
                <a:cs typeface="Arial" pitchFamily="34" charset="0"/>
              </a:rPr>
              <a:t>Problem Formulation</a:t>
            </a:r>
            <a:br>
              <a:rPr lang="en-US" dirty="0" smtClean="0">
                <a:ln>
                  <a:noFill/>
                </a:ln>
                <a:solidFill>
                  <a:schemeClr val="tx1"/>
                </a:solidFill>
                <a:effectLst/>
                <a:latin typeface="Arial" pitchFamily="34" charset="0"/>
                <a:cs typeface="Arial" pitchFamily="34" charset="0"/>
              </a:rPr>
            </a:br>
            <a:r>
              <a:rPr lang="en-US" sz="2000" dirty="0" smtClean="0">
                <a:ln>
                  <a:noFill/>
                </a:ln>
                <a:solidFill>
                  <a:schemeClr val="tx1"/>
                </a:solidFill>
                <a:effectLst/>
                <a:latin typeface="Arial" pitchFamily="34" charset="0"/>
                <a:cs typeface="Arial" pitchFamily="34" charset="0"/>
              </a:rPr>
              <a:t>Initial Conditions</a:t>
            </a:r>
            <a:endParaRPr lang="en-US" dirty="0">
              <a:ln>
                <a:noFill/>
              </a:ln>
              <a:solidFill>
                <a:schemeClr val="tx1"/>
              </a:solidFill>
              <a:effectLst/>
            </a:endParaRPr>
          </a:p>
        </p:txBody>
      </p:sp>
      <p:sp>
        <p:nvSpPr>
          <p:cNvPr id="3083" name="TextBox 6"/>
          <p:cNvSpPr txBox="1">
            <a:spLocks noChangeArrowheads="1"/>
          </p:cNvSpPr>
          <p:nvPr/>
        </p:nvSpPr>
        <p:spPr bwMode="auto">
          <a:xfrm>
            <a:off x="228600" y="1143000"/>
            <a:ext cx="8610600" cy="1323975"/>
          </a:xfrm>
          <a:prstGeom prst="rect">
            <a:avLst/>
          </a:prstGeom>
          <a:noFill/>
          <a:ln w="9525">
            <a:noFill/>
            <a:miter lim="800000"/>
            <a:headEnd/>
            <a:tailEnd/>
          </a:ln>
        </p:spPr>
        <p:txBody>
          <a:bodyPr>
            <a:spAutoFit/>
          </a:bodyPr>
          <a:lstStyle/>
          <a:p>
            <a:r>
              <a:rPr lang="en-US" sz="1600"/>
              <a:t>There are different ways to choose the initial guess to input into the numerical optimizers.  The following are the four initial conditions to be used in this project:</a:t>
            </a:r>
          </a:p>
          <a:p>
            <a:pPr algn="l"/>
            <a:endParaRPr lang="en-US" sz="2400"/>
          </a:p>
          <a:p>
            <a:endParaRPr lang="en-US" sz="2400"/>
          </a:p>
        </p:txBody>
      </p:sp>
      <p:pic>
        <p:nvPicPr>
          <p:cNvPr id="3084" name="Picture 3" descr="Init1SECH.jpg"/>
          <p:cNvPicPr>
            <a:picLocks noChangeAspect="1"/>
          </p:cNvPicPr>
          <p:nvPr/>
        </p:nvPicPr>
        <p:blipFill>
          <a:blip r:embed="rId3"/>
          <a:srcRect/>
          <a:stretch>
            <a:fillRect/>
          </a:stretch>
        </p:blipFill>
        <p:spPr bwMode="auto">
          <a:xfrm>
            <a:off x="0" y="1752600"/>
            <a:ext cx="4572000" cy="2524125"/>
          </a:xfrm>
          <a:prstGeom prst="rect">
            <a:avLst/>
          </a:prstGeom>
          <a:noFill/>
          <a:ln w="9525">
            <a:solidFill>
              <a:schemeClr val="bg1"/>
            </a:solidFill>
            <a:miter lim="800000"/>
            <a:headEnd/>
            <a:tailEnd/>
          </a:ln>
        </p:spPr>
      </p:pic>
      <p:pic>
        <p:nvPicPr>
          <p:cNvPr id="3085" name="Picture 4" descr="Init2VA.jpg"/>
          <p:cNvPicPr>
            <a:picLocks noChangeAspect="1"/>
          </p:cNvPicPr>
          <p:nvPr/>
        </p:nvPicPr>
        <p:blipFill>
          <a:blip r:embed="rId4"/>
          <a:srcRect/>
          <a:stretch>
            <a:fillRect/>
          </a:stretch>
        </p:blipFill>
        <p:spPr bwMode="auto">
          <a:xfrm>
            <a:off x="4572000" y="1752600"/>
            <a:ext cx="4572000" cy="2524125"/>
          </a:xfrm>
          <a:prstGeom prst="rect">
            <a:avLst/>
          </a:prstGeom>
          <a:noFill/>
          <a:ln w="9525">
            <a:solidFill>
              <a:schemeClr val="bg1"/>
            </a:solidFill>
            <a:miter lim="800000"/>
            <a:headEnd/>
            <a:tailEnd/>
          </a:ln>
        </p:spPr>
      </p:pic>
      <p:pic>
        <p:nvPicPr>
          <p:cNvPr id="3086" name="Picture 5" descr="Init3EXP.jpg"/>
          <p:cNvPicPr>
            <a:picLocks noChangeAspect="1"/>
          </p:cNvPicPr>
          <p:nvPr/>
        </p:nvPicPr>
        <p:blipFill>
          <a:blip r:embed="rId5"/>
          <a:srcRect/>
          <a:stretch>
            <a:fillRect/>
          </a:stretch>
        </p:blipFill>
        <p:spPr bwMode="auto">
          <a:xfrm>
            <a:off x="0" y="4333875"/>
            <a:ext cx="4572000" cy="2524125"/>
          </a:xfrm>
          <a:prstGeom prst="rect">
            <a:avLst/>
          </a:prstGeom>
          <a:noFill/>
          <a:ln w="9525">
            <a:solidFill>
              <a:schemeClr val="bg1"/>
            </a:solidFill>
            <a:miter lim="800000"/>
            <a:headEnd/>
            <a:tailEnd/>
          </a:ln>
        </p:spPr>
      </p:pic>
      <p:pic>
        <p:nvPicPr>
          <p:cNvPr id="3087" name="Picture 6" descr="Init4WACKO.jpg"/>
          <p:cNvPicPr>
            <a:picLocks noChangeAspect="1"/>
          </p:cNvPicPr>
          <p:nvPr/>
        </p:nvPicPr>
        <p:blipFill>
          <a:blip r:embed="rId6"/>
          <a:srcRect/>
          <a:stretch>
            <a:fillRect/>
          </a:stretch>
        </p:blipFill>
        <p:spPr bwMode="auto">
          <a:xfrm>
            <a:off x="4572000" y="4333875"/>
            <a:ext cx="4572000" cy="2524125"/>
          </a:xfrm>
          <a:prstGeom prst="rect">
            <a:avLst/>
          </a:prstGeom>
          <a:noFill/>
          <a:ln w="9525">
            <a:solidFill>
              <a:schemeClr val="bg1"/>
            </a:solidFill>
            <a:miter lim="800000"/>
            <a:headEnd/>
            <a:tailEnd/>
          </a:ln>
        </p:spPr>
      </p:pic>
      <p:graphicFrame>
        <p:nvGraphicFramePr>
          <p:cNvPr id="3074" name="Object 2"/>
          <p:cNvGraphicFramePr>
            <a:graphicFrameLocks noChangeAspect="1"/>
          </p:cNvGraphicFramePr>
          <p:nvPr/>
        </p:nvGraphicFramePr>
        <p:xfrm>
          <a:off x="1752600" y="2133600"/>
          <a:ext cx="2362200" cy="304800"/>
        </p:xfrm>
        <a:graphic>
          <a:graphicData uri="http://schemas.openxmlformats.org/presentationml/2006/ole">
            <p:oleObj spid="_x0000_s3074" name="Formula" r:id="rId7" imgW="2150280" imgH="177840" progId="Equation.Ribbit">
              <p:embed/>
            </p:oleObj>
          </a:graphicData>
        </a:graphic>
      </p:graphicFrame>
      <p:graphicFrame>
        <p:nvGraphicFramePr>
          <p:cNvPr id="3075" name="Object 3"/>
          <p:cNvGraphicFramePr>
            <a:graphicFrameLocks noChangeAspect="1"/>
          </p:cNvGraphicFramePr>
          <p:nvPr/>
        </p:nvGraphicFramePr>
        <p:xfrm>
          <a:off x="7620000" y="762000"/>
          <a:ext cx="979488" cy="336550"/>
        </p:xfrm>
        <a:graphic>
          <a:graphicData uri="http://schemas.openxmlformats.org/presentationml/2006/ole">
            <p:oleObj spid="_x0000_s3075" name="Formula" r:id="rId8" imgW="494280" imgH="169200" progId="Equation.Ribbit">
              <p:embed/>
            </p:oleObj>
          </a:graphicData>
        </a:graphic>
      </p:graphicFrame>
      <p:graphicFrame>
        <p:nvGraphicFramePr>
          <p:cNvPr id="3076" name="Object 4"/>
          <p:cNvGraphicFramePr>
            <a:graphicFrameLocks noChangeAspect="1"/>
          </p:cNvGraphicFramePr>
          <p:nvPr/>
        </p:nvGraphicFramePr>
        <p:xfrm>
          <a:off x="7620000" y="381000"/>
          <a:ext cx="803275" cy="323850"/>
        </p:xfrm>
        <a:graphic>
          <a:graphicData uri="http://schemas.openxmlformats.org/presentationml/2006/ole">
            <p:oleObj spid="_x0000_s3076" name="Formula" r:id="rId9" imgW="405360" imgH="162720" progId="Equation.Ribbit">
              <p:embed/>
            </p:oleObj>
          </a:graphicData>
        </a:graphic>
      </p:graphicFrame>
      <p:graphicFrame>
        <p:nvGraphicFramePr>
          <p:cNvPr id="3077" name="Object 5"/>
          <p:cNvGraphicFramePr>
            <a:graphicFrameLocks noChangeAspect="1"/>
          </p:cNvGraphicFramePr>
          <p:nvPr/>
        </p:nvGraphicFramePr>
        <p:xfrm>
          <a:off x="6324600" y="1981200"/>
          <a:ext cx="2328863" cy="546100"/>
        </p:xfrm>
        <a:graphic>
          <a:graphicData uri="http://schemas.openxmlformats.org/presentationml/2006/ole">
            <p:oleObj spid="_x0000_s3077" name="Formula" r:id="rId10" imgW="1502640" imgH="352080" progId="Equation.Ribbit">
              <p:embed/>
            </p:oleObj>
          </a:graphicData>
        </a:graphic>
      </p:graphicFrame>
      <p:graphicFrame>
        <p:nvGraphicFramePr>
          <p:cNvPr id="3078" name="Object 6"/>
          <p:cNvGraphicFramePr>
            <a:graphicFrameLocks noChangeAspect="1"/>
          </p:cNvGraphicFramePr>
          <p:nvPr/>
        </p:nvGraphicFramePr>
        <p:xfrm>
          <a:off x="7315200" y="2667000"/>
          <a:ext cx="1368425" cy="509588"/>
        </p:xfrm>
        <a:graphic>
          <a:graphicData uri="http://schemas.openxmlformats.org/presentationml/2006/ole">
            <p:oleObj spid="_x0000_s3078" name="Formula" r:id="rId11" imgW="1074600" imgH="400320" progId="Equation.Ribbit">
              <p:embed/>
            </p:oleObj>
          </a:graphicData>
        </a:graphic>
      </p:graphicFrame>
      <p:graphicFrame>
        <p:nvGraphicFramePr>
          <p:cNvPr id="3079" name="Object 7"/>
          <p:cNvGraphicFramePr>
            <a:graphicFrameLocks noChangeAspect="1"/>
          </p:cNvGraphicFramePr>
          <p:nvPr/>
        </p:nvGraphicFramePr>
        <p:xfrm>
          <a:off x="7162800" y="3276600"/>
          <a:ext cx="1497013" cy="561975"/>
        </p:xfrm>
        <a:graphic>
          <a:graphicData uri="http://schemas.openxmlformats.org/presentationml/2006/ole">
            <p:oleObj spid="_x0000_s3079" name="Formula" r:id="rId12" imgW="1062000" imgH="398880" progId="Equation.Ribbit">
              <p:embed/>
            </p:oleObj>
          </a:graphicData>
        </a:graphic>
      </p:graphicFrame>
      <p:graphicFrame>
        <p:nvGraphicFramePr>
          <p:cNvPr id="3080" name="Object 8"/>
          <p:cNvGraphicFramePr>
            <a:graphicFrameLocks noChangeAspect="1"/>
          </p:cNvGraphicFramePr>
          <p:nvPr/>
        </p:nvGraphicFramePr>
        <p:xfrm>
          <a:off x="1828800" y="4572000"/>
          <a:ext cx="2286000" cy="533400"/>
        </p:xfrm>
        <a:graphic>
          <a:graphicData uri="http://schemas.openxmlformats.org/presentationml/2006/ole">
            <p:oleObj spid="_x0000_s3080" name="Formula" r:id="rId13" imgW="2034720" imgH="352080" progId="Equation.Ribbit">
              <p:embed/>
            </p:oleObj>
          </a:graphicData>
        </a:graphic>
      </p:graphicFrame>
      <p:graphicFrame>
        <p:nvGraphicFramePr>
          <p:cNvPr id="3081" name="Object 9"/>
          <p:cNvGraphicFramePr>
            <a:graphicFrameLocks noChangeAspect="1"/>
          </p:cNvGraphicFramePr>
          <p:nvPr/>
        </p:nvGraphicFramePr>
        <p:xfrm>
          <a:off x="5943600" y="4648200"/>
          <a:ext cx="2833688" cy="381000"/>
        </p:xfrm>
        <a:graphic>
          <a:graphicData uri="http://schemas.openxmlformats.org/presentationml/2006/ole">
            <p:oleObj spid="_x0000_s3081" name="Formula" r:id="rId14" imgW="1879920" imgH="194400" progId="Equation.Ribbit">
              <p:embed/>
            </p:oleObj>
          </a:graphicData>
        </a:graphic>
      </p:graphicFrame>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06363"/>
            <a:ext cx="8001000" cy="731837"/>
          </a:xfrm>
        </p:spPr>
        <p:txBody>
          <a:bodyPr>
            <a:normAutofit fontScale="90000"/>
          </a:bodyPr>
          <a:lstStyle/>
          <a:p>
            <a:pPr>
              <a:defRPr/>
            </a:pPr>
            <a:r>
              <a:rPr lang="en-US" sz="4400" dirty="0" smtClean="0">
                <a:ln>
                  <a:noFill/>
                </a:ln>
                <a:solidFill>
                  <a:schemeClr val="tx1"/>
                </a:solidFill>
                <a:effectLst/>
                <a:latin typeface="Arial" pitchFamily="34" charset="0"/>
                <a:cs typeface="Arial" pitchFamily="34" charset="0"/>
              </a:rPr>
              <a:t>Problem Formulation</a:t>
            </a:r>
            <a:br>
              <a:rPr lang="en-US" sz="4400" dirty="0" smtClean="0">
                <a:ln>
                  <a:noFill/>
                </a:ln>
                <a:solidFill>
                  <a:schemeClr val="tx1"/>
                </a:solidFill>
                <a:effectLst/>
                <a:latin typeface="Arial" pitchFamily="34" charset="0"/>
                <a:cs typeface="Arial" pitchFamily="34" charset="0"/>
              </a:rPr>
            </a:br>
            <a:r>
              <a:rPr lang="en-US" sz="2400" dirty="0" smtClean="0">
                <a:ln>
                  <a:noFill/>
                </a:ln>
                <a:solidFill>
                  <a:schemeClr val="tx1"/>
                </a:solidFill>
                <a:effectLst/>
                <a:latin typeface="Arial" pitchFamily="34" charset="0"/>
                <a:cs typeface="Arial" pitchFamily="34" charset="0"/>
              </a:rPr>
              <a:t>Solutions</a:t>
            </a:r>
            <a:endParaRPr lang="en-US" sz="2200" b="0" dirty="0">
              <a:ln>
                <a:noFill/>
              </a:ln>
              <a:solidFill>
                <a:schemeClr val="tx1"/>
              </a:solidFill>
              <a:effectLst/>
            </a:endParaRPr>
          </a:p>
        </p:txBody>
      </p:sp>
      <p:sp>
        <p:nvSpPr>
          <p:cNvPr id="15363" name="TextBox 2"/>
          <p:cNvSpPr txBox="1">
            <a:spLocks noChangeArrowheads="1"/>
          </p:cNvSpPr>
          <p:nvPr/>
        </p:nvSpPr>
        <p:spPr bwMode="auto">
          <a:xfrm>
            <a:off x="0" y="914400"/>
            <a:ext cx="8747125" cy="2308225"/>
          </a:xfrm>
          <a:prstGeom prst="rect">
            <a:avLst/>
          </a:prstGeom>
          <a:noFill/>
          <a:ln w="9525">
            <a:noFill/>
            <a:miter lim="800000"/>
            <a:headEnd/>
            <a:tailEnd/>
          </a:ln>
        </p:spPr>
        <p:txBody>
          <a:bodyPr wrap="none">
            <a:spAutoFit/>
          </a:bodyPr>
          <a:lstStyle/>
          <a:p>
            <a:pPr algn="l"/>
            <a:r>
              <a:rPr lang="en-US"/>
              <a:t>Since we have no explicit solution, how do we know what we get is right?!</a:t>
            </a:r>
          </a:p>
          <a:p>
            <a:pPr algn="l"/>
            <a:r>
              <a:rPr lang="en-US"/>
              <a:t>A “simple” way is to plug the solution into a full 2D simulation of the NLS and see </a:t>
            </a:r>
            <a:br>
              <a:rPr lang="en-US"/>
            </a:br>
            <a:r>
              <a:rPr lang="en-US"/>
              <a:t>if it is indeed a steady state solution.</a:t>
            </a:r>
          </a:p>
          <a:p>
            <a:pPr algn="l"/>
            <a:r>
              <a:rPr lang="en-US"/>
              <a:t>Also, it is a good idea to use someone else’s algorithm, make sure it works, and use</a:t>
            </a:r>
          </a:p>
          <a:p>
            <a:pPr algn="l"/>
            <a:r>
              <a:rPr lang="en-US"/>
              <a:t> it to compare to the new results.</a:t>
            </a:r>
          </a:p>
          <a:p>
            <a:pPr algn="l"/>
            <a:r>
              <a:rPr lang="en-US"/>
              <a:t>So, using a code called </a:t>
            </a:r>
            <a:r>
              <a:rPr lang="en-US" b="1"/>
              <a:t>Smarquart.m</a:t>
            </a:r>
            <a:r>
              <a:rPr lang="en-US"/>
              <a:t> written by Hans Bruun Nielsen which is a </a:t>
            </a:r>
          </a:p>
          <a:p>
            <a:pPr algn="l"/>
            <a:r>
              <a:rPr lang="en-US"/>
              <a:t>nonlinear least squares solver (here, n=m) we get for initial condition #2:</a:t>
            </a:r>
          </a:p>
          <a:p>
            <a:pPr algn="l"/>
            <a:endParaRPr lang="en-US"/>
          </a:p>
        </p:txBody>
      </p:sp>
      <p:pic>
        <p:nvPicPr>
          <p:cNvPr id="15364" name="Picture 4" descr="SMOUT.jpg"/>
          <p:cNvPicPr>
            <a:picLocks noChangeAspect="1"/>
          </p:cNvPicPr>
          <p:nvPr/>
        </p:nvPicPr>
        <p:blipFill>
          <a:blip r:embed="rId3"/>
          <a:srcRect/>
          <a:stretch>
            <a:fillRect/>
          </a:stretch>
        </p:blipFill>
        <p:spPr bwMode="auto">
          <a:xfrm>
            <a:off x="0" y="2971800"/>
            <a:ext cx="6096000" cy="3886200"/>
          </a:xfrm>
          <a:prstGeom prst="rect">
            <a:avLst/>
          </a:prstGeom>
          <a:noFill/>
          <a:ln w="9525">
            <a:noFill/>
            <a:miter lim="800000"/>
            <a:headEnd/>
            <a:tailEnd/>
          </a:ln>
        </p:spPr>
      </p:pic>
      <p:sp>
        <p:nvSpPr>
          <p:cNvPr id="15365" name="TextBox 5"/>
          <p:cNvSpPr txBox="1">
            <a:spLocks noChangeArrowheads="1"/>
          </p:cNvSpPr>
          <p:nvPr/>
        </p:nvSpPr>
        <p:spPr bwMode="auto">
          <a:xfrm>
            <a:off x="6227763" y="2895600"/>
            <a:ext cx="2916237" cy="923925"/>
          </a:xfrm>
          <a:prstGeom prst="rect">
            <a:avLst/>
          </a:prstGeom>
          <a:noFill/>
          <a:ln w="9525">
            <a:noFill/>
            <a:miter lim="800000"/>
            <a:headEnd/>
            <a:tailEnd/>
          </a:ln>
        </p:spPr>
        <p:txBody>
          <a:bodyPr wrap="none">
            <a:spAutoFit/>
          </a:bodyPr>
          <a:lstStyle/>
          <a:p>
            <a:pPr algn="l"/>
            <a:r>
              <a:rPr lang="fr-FR" b="1"/>
              <a:t>Max f value:         0.77729</a:t>
            </a:r>
          </a:p>
          <a:p>
            <a:pPr algn="l"/>
            <a:r>
              <a:rPr lang="fr-FR" b="1"/>
              <a:t>Center of Mass:   6.703</a:t>
            </a:r>
          </a:p>
          <a:p>
            <a:pPr algn="l"/>
            <a:r>
              <a:rPr lang="fr-FR" b="1"/>
              <a:t>Total Mass:          2.1191</a:t>
            </a:r>
            <a:endParaRPr lang="en-US" b="1"/>
          </a:p>
        </p:txBody>
      </p:sp>
      <p:pic>
        <p:nvPicPr>
          <p:cNvPr id="7" name="steady_m_2_B_0.3266_disk.avi">
            <a:hlinkClick r:id="" action="ppaction://media"/>
          </p:cNvPr>
          <p:cNvPicPr>
            <a:picLocks noRot="1" noChangeAspect="1"/>
          </p:cNvPicPr>
          <p:nvPr>
            <a:videoFile r:link="rId1"/>
          </p:nvPr>
        </p:nvPicPr>
        <p:blipFill>
          <a:blip r:embed="rId4"/>
          <a:srcRect/>
          <a:stretch>
            <a:fillRect/>
          </a:stretch>
        </p:blipFill>
        <p:spPr bwMode="auto">
          <a:xfrm>
            <a:off x="5638800" y="3886200"/>
            <a:ext cx="3505200" cy="2743200"/>
          </a:xfrm>
          <a:prstGeom prst="rect">
            <a:avLst/>
          </a:prstGeom>
          <a:solidFill>
            <a:srgbClr val="EDEDED"/>
          </a:solidFill>
          <a:ln w="88900" cap="sq">
            <a:noFill/>
            <a:miter lim="800000"/>
            <a:headEnd/>
            <a:tailEnd/>
          </a:ln>
        </p:spPr>
      </p:pic>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06363"/>
            <a:ext cx="8001000" cy="731837"/>
          </a:xfrm>
        </p:spPr>
        <p:txBody>
          <a:bodyPr/>
          <a:lstStyle/>
          <a:p>
            <a:pPr>
              <a:defRPr/>
            </a:pPr>
            <a:r>
              <a:rPr lang="en-US" b="0" dirty="0" smtClean="0">
                <a:ln>
                  <a:noFill/>
                </a:ln>
                <a:solidFill>
                  <a:schemeClr val="tx1"/>
                </a:solidFill>
                <a:effectLst/>
              </a:rPr>
              <a:t>Newton’s Method</a:t>
            </a:r>
            <a:endParaRPr lang="en-US" b="0" dirty="0">
              <a:ln>
                <a:noFill/>
              </a:ln>
              <a:solidFill>
                <a:schemeClr val="tx1"/>
              </a:solidFill>
              <a:effectLst/>
            </a:endParaRPr>
          </a:p>
        </p:txBody>
      </p:sp>
      <p:sp>
        <p:nvSpPr>
          <p:cNvPr id="4103" name="TextBox 2"/>
          <p:cNvSpPr txBox="1">
            <a:spLocks noChangeArrowheads="1"/>
          </p:cNvSpPr>
          <p:nvPr/>
        </p:nvSpPr>
        <p:spPr bwMode="auto">
          <a:xfrm>
            <a:off x="0" y="838200"/>
            <a:ext cx="9144000" cy="369888"/>
          </a:xfrm>
          <a:prstGeom prst="rect">
            <a:avLst/>
          </a:prstGeom>
          <a:noFill/>
          <a:ln w="9525">
            <a:noFill/>
            <a:miter lim="800000"/>
            <a:headEnd/>
            <a:tailEnd/>
          </a:ln>
        </p:spPr>
        <p:txBody>
          <a:bodyPr>
            <a:spAutoFit/>
          </a:bodyPr>
          <a:lstStyle/>
          <a:p>
            <a:r>
              <a:rPr lang="en-US"/>
              <a:t>The NM for Nonlinear Equations is derived from the multidimensional Taylor expansion:</a:t>
            </a:r>
          </a:p>
        </p:txBody>
      </p:sp>
      <p:graphicFrame>
        <p:nvGraphicFramePr>
          <p:cNvPr id="4098" name="Object 3"/>
          <p:cNvGraphicFramePr>
            <a:graphicFrameLocks noChangeAspect="1"/>
          </p:cNvGraphicFramePr>
          <p:nvPr/>
        </p:nvGraphicFramePr>
        <p:xfrm>
          <a:off x="1676400" y="1219200"/>
          <a:ext cx="5427663" cy="914400"/>
        </p:xfrm>
        <a:graphic>
          <a:graphicData uri="http://schemas.openxmlformats.org/presentationml/2006/ole">
            <p:oleObj spid="_x0000_s4098" name="Formula" r:id="rId3" imgW="2367360" imgH="398880" progId="Equation.Ribbit">
              <p:embed/>
            </p:oleObj>
          </a:graphicData>
        </a:graphic>
      </p:graphicFrame>
      <p:sp>
        <p:nvSpPr>
          <p:cNvPr id="4104" name="TextBox 4"/>
          <p:cNvSpPr txBox="1">
            <a:spLocks noChangeArrowheads="1"/>
          </p:cNvSpPr>
          <p:nvPr/>
        </p:nvSpPr>
        <p:spPr bwMode="auto">
          <a:xfrm>
            <a:off x="228600" y="2286000"/>
            <a:ext cx="4340225" cy="369888"/>
          </a:xfrm>
          <a:prstGeom prst="rect">
            <a:avLst/>
          </a:prstGeom>
          <a:noFill/>
          <a:ln w="9525">
            <a:noFill/>
            <a:miter lim="800000"/>
            <a:headEnd/>
            <a:tailEnd/>
          </a:ln>
        </p:spPr>
        <p:txBody>
          <a:bodyPr wrap="none">
            <a:spAutoFit/>
          </a:bodyPr>
          <a:lstStyle/>
          <a:p>
            <a:r>
              <a:rPr lang="en-US"/>
              <a:t>This can be approximated linearly to get:</a:t>
            </a:r>
          </a:p>
        </p:txBody>
      </p:sp>
      <p:graphicFrame>
        <p:nvGraphicFramePr>
          <p:cNvPr id="4099" name="Object 4"/>
          <p:cNvGraphicFramePr>
            <a:graphicFrameLocks noChangeAspect="1"/>
          </p:cNvGraphicFramePr>
          <p:nvPr/>
        </p:nvGraphicFramePr>
        <p:xfrm>
          <a:off x="4648200" y="2286000"/>
          <a:ext cx="3543300" cy="420688"/>
        </p:xfrm>
        <a:graphic>
          <a:graphicData uri="http://schemas.openxmlformats.org/presentationml/2006/ole">
            <p:oleObj spid="_x0000_s4099" name="Formula" r:id="rId4" imgW="1787040" imgH="212400" progId="Equation.Ribbit">
              <p:embed/>
            </p:oleObj>
          </a:graphicData>
        </a:graphic>
      </p:graphicFrame>
      <p:sp>
        <p:nvSpPr>
          <p:cNvPr id="4105" name="TextBox 6"/>
          <p:cNvSpPr txBox="1">
            <a:spLocks noChangeArrowheads="1"/>
          </p:cNvSpPr>
          <p:nvPr/>
        </p:nvSpPr>
        <p:spPr bwMode="auto">
          <a:xfrm>
            <a:off x="0" y="2895600"/>
            <a:ext cx="3186113" cy="369888"/>
          </a:xfrm>
          <a:prstGeom prst="rect">
            <a:avLst/>
          </a:prstGeom>
          <a:noFill/>
          <a:ln w="9525">
            <a:noFill/>
            <a:miter lim="800000"/>
            <a:headEnd/>
            <a:tailEnd/>
          </a:ln>
        </p:spPr>
        <p:txBody>
          <a:bodyPr wrap="none">
            <a:spAutoFit/>
          </a:bodyPr>
          <a:lstStyle/>
          <a:p>
            <a:r>
              <a:rPr lang="en-US"/>
              <a:t>And thus, the Newton step is:</a:t>
            </a:r>
          </a:p>
        </p:txBody>
      </p:sp>
      <p:graphicFrame>
        <p:nvGraphicFramePr>
          <p:cNvPr id="4100" name="Object 5"/>
          <p:cNvGraphicFramePr>
            <a:graphicFrameLocks noChangeAspect="1"/>
          </p:cNvGraphicFramePr>
          <p:nvPr/>
        </p:nvGraphicFramePr>
        <p:xfrm>
          <a:off x="3200400" y="2819400"/>
          <a:ext cx="1854200" cy="496888"/>
        </p:xfrm>
        <a:graphic>
          <a:graphicData uri="http://schemas.openxmlformats.org/presentationml/2006/ole">
            <p:oleObj spid="_x0000_s4100" name="Formula" r:id="rId5" imgW="792720" imgH="212400" progId="Equation.Ribbit">
              <p:embed/>
            </p:oleObj>
          </a:graphicData>
        </a:graphic>
      </p:graphicFrame>
      <p:sp>
        <p:nvSpPr>
          <p:cNvPr id="4106" name="TextBox 8"/>
          <p:cNvSpPr txBox="1">
            <a:spLocks noChangeArrowheads="1"/>
          </p:cNvSpPr>
          <p:nvPr/>
        </p:nvSpPr>
        <p:spPr bwMode="auto">
          <a:xfrm>
            <a:off x="5105400" y="2971800"/>
            <a:ext cx="877888" cy="369888"/>
          </a:xfrm>
          <a:prstGeom prst="rect">
            <a:avLst/>
          </a:prstGeom>
          <a:noFill/>
          <a:ln w="9525">
            <a:noFill/>
            <a:miter lim="800000"/>
            <a:headEnd/>
            <a:tailEnd/>
          </a:ln>
        </p:spPr>
        <p:txBody>
          <a:bodyPr wrap="none">
            <a:spAutoFit/>
          </a:bodyPr>
          <a:lstStyle/>
          <a:p>
            <a:r>
              <a:rPr lang="en-US"/>
              <a:t>where,</a:t>
            </a:r>
          </a:p>
        </p:txBody>
      </p:sp>
      <p:graphicFrame>
        <p:nvGraphicFramePr>
          <p:cNvPr id="4101" name="Object 6"/>
          <p:cNvGraphicFramePr>
            <a:graphicFrameLocks noChangeAspect="1"/>
          </p:cNvGraphicFramePr>
          <p:nvPr/>
        </p:nvGraphicFramePr>
        <p:xfrm>
          <a:off x="5943600" y="2895600"/>
          <a:ext cx="2895600" cy="484188"/>
        </p:xfrm>
        <a:graphic>
          <a:graphicData uri="http://schemas.openxmlformats.org/presentationml/2006/ole">
            <p:oleObj spid="_x0000_s4101" name="Formula" r:id="rId6" imgW="1324800" imgH="212400" progId="Equation.Ribbit">
              <p:embed/>
            </p:oleObj>
          </a:graphicData>
        </a:graphic>
      </p:graphicFrame>
      <p:sp>
        <p:nvSpPr>
          <p:cNvPr id="4107" name="TextBox 10"/>
          <p:cNvSpPr txBox="1">
            <a:spLocks noChangeArrowheads="1"/>
          </p:cNvSpPr>
          <p:nvPr/>
        </p:nvSpPr>
        <p:spPr bwMode="auto">
          <a:xfrm>
            <a:off x="1600200" y="3505200"/>
            <a:ext cx="5391150" cy="369888"/>
          </a:xfrm>
          <a:prstGeom prst="rect">
            <a:avLst/>
          </a:prstGeom>
          <a:noFill/>
          <a:ln w="9525">
            <a:noFill/>
            <a:miter lim="800000"/>
            <a:headEnd/>
            <a:tailEnd/>
          </a:ln>
        </p:spPr>
        <p:txBody>
          <a:bodyPr wrap="none">
            <a:spAutoFit/>
          </a:bodyPr>
          <a:lstStyle/>
          <a:p>
            <a:r>
              <a:rPr lang="en-US"/>
              <a:t>Close to the solution, this converges </a:t>
            </a:r>
            <a:r>
              <a:rPr lang="en-US" b="1"/>
              <a:t>superlinearly</a:t>
            </a:r>
          </a:p>
        </p:txBody>
      </p:sp>
      <p:sp>
        <p:nvSpPr>
          <p:cNvPr id="4108" name="TextBox 12"/>
          <p:cNvSpPr txBox="1">
            <a:spLocks noChangeArrowheads="1"/>
          </p:cNvSpPr>
          <p:nvPr/>
        </p:nvSpPr>
        <p:spPr bwMode="auto">
          <a:xfrm>
            <a:off x="304800" y="3886200"/>
            <a:ext cx="2030413" cy="584200"/>
          </a:xfrm>
          <a:prstGeom prst="rect">
            <a:avLst/>
          </a:prstGeom>
          <a:noFill/>
          <a:ln w="9525">
            <a:noFill/>
            <a:miter lim="800000"/>
            <a:headEnd/>
            <a:tailEnd/>
          </a:ln>
        </p:spPr>
        <p:txBody>
          <a:bodyPr wrap="none">
            <a:spAutoFit/>
          </a:bodyPr>
          <a:lstStyle/>
          <a:p>
            <a:r>
              <a:rPr lang="en-US" sz="3200"/>
              <a:t>Problems!</a:t>
            </a:r>
          </a:p>
        </p:txBody>
      </p:sp>
      <p:sp>
        <p:nvSpPr>
          <p:cNvPr id="4109" name="TextBox 13"/>
          <p:cNvSpPr txBox="1">
            <a:spLocks noChangeArrowheads="1"/>
          </p:cNvSpPr>
          <p:nvPr/>
        </p:nvSpPr>
        <p:spPr bwMode="auto">
          <a:xfrm>
            <a:off x="304800" y="4495800"/>
            <a:ext cx="8534400" cy="1938338"/>
          </a:xfrm>
          <a:prstGeom prst="rect">
            <a:avLst/>
          </a:prstGeom>
          <a:noFill/>
          <a:ln w="9525">
            <a:noFill/>
            <a:miter lim="800000"/>
            <a:headEnd/>
            <a:tailEnd/>
          </a:ln>
        </p:spPr>
        <p:txBody>
          <a:bodyPr>
            <a:spAutoFit/>
          </a:bodyPr>
          <a:lstStyle/>
          <a:p>
            <a:pPr algn="l">
              <a:buFont typeface="Wingdings" pitchFamily="2" charset="2"/>
              <a:buChar char="à"/>
            </a:pPr>
            <a:r>
              <a:rPr lang="en-US" sz="2400"/>
              <a:t>When initial condition is far from solution, this goes berserk, </a:t>
            </a:r>
            <a:br>
              <a:rPr lang="en-US" sz="2400"/>
            </a:br>
            <a:r>
              <a:rPr lang="en-US" sz="2400"/>
              <a:t>     or may not even be defined (when J is singular)</a:t>
            </a:r>
          </a:p>
          <a:p>
            <a:pPr algn="l">
              <a:buFont typeface="Wingdings" pitchFamily="2" charset="2"/>
              <a:buChar char="à"/>
            </a:pPr>
            <a:r>
              <a:rPr lang="en-US" sz="2400"/>
              <a:t>J might be difficult to compute.</a:t>
            </a:r>
          </a:p>
          <a:p>
            <a:pPr algn="l">
              <a:buFont typeface="Wingdings" pitchFamily="2" charset="2"/>
              <a:buChar char="à"/>
            </a:pPr>
            <a:r>
              <a:rPr lang="en-US" sz="2400"/>
              <a:t>Too expensive for high n.</a:t>
            </a:r>
          </a:p>
          <a:p>
            <a:pPr algn="l">
              <a:buFont typeface="Wingdings" pitchFamily="2" charset="2"/>
              <a:buChar char="à"/>
            </a:pPr>
            <a:r>
              <a:rPr lang="en-US" sz="2400"/>
              <a:t>The root can be degenerate, meaning that J is singular</a:t>
            </a:r>
            <a:r>
              <a:rPr lang="en-US"/>
              <a:t>.</a:t>
            </a: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rgbClr val="000000"/>
      </a:lt1>
      <a:dk2>
        <a:srgbClr val="FFFFFF"/>
      </a:dk2>
      <a:lt2>
        <a:srgbClr val="FFFFFF"/>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2733</TotalTime>
  <Words>5966</Words>
  <Application>Microsoft PowerPoint</Application>
  <PresentationFormat>On-screen Show (4:3)</PresentationFormat>
  <Paragraphs>1430</Paragraphs>
  <Slides>52</Slides>
  <Notes>17</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Apex</vt:lpstr>
      <vt:lpstr>Formula</vt:lpstr>
      <vt:lpstr>Aurora Equation</vt:lpstr>
      <vt:lpstr>Finding Steady State Vortex Solutions to the 2D Nonlinear Schrodinger Equation Using optimization Algorithms</vt:lpstr>
      <vt:lpstr>Overview</vt:lpstr>
      <vt:lpstr>Background</vt:lpstr>
      <vt:lpstr>Problem Formulation</vt:lpstr>
      <vt:lpstr>Slide 5</vt:lpstr>
      <vt:lpstr>Problem Formulation Boundary Conditions</vt:lpstr>
      <vt:lpstr>Problem Formulation Initial Conditions</vt:lpstr>
      <vt:lpstr>Problem Formulation Solutions</vt:lpstr>
      <vt:lpstr>Newton’s Method</vt:lpstr>
      <vt:lpstr>Newton’s Method RESULTS</vt:lpstr>
      <vt:lpstr>Newton’s Method RESULTS</vt:lpstr>
      <vt:lpstr>Newton’s Method</vt:lpstr>
      <vt:lpstr>Newton’s Method RESULTS</vt:lpstr>
      <vt:lpstr>Slide 14</vt:lpstr>
      <vt:lpstr>Newton’s Method RESULTS</vt:lpstr>
      <vt:lpstr>Slide 16</vt:lpstr>
      <vt:lpstr>Newton’s Method RESULTS</vt:lpstr>
      <vt:lpstr>Slide 18</vt:lpstr>
      <vt:lpstr>Linesearch w/ Merit Function</vt:lpstr>
      <vt:lpstr>Linesearch-Newton</vt:lpstr>
      <vt:lpstr>Newton’s Method RESULTS</vt:lpstr>
      <vt:lpstr>Slide 22</vt:lpstr>
      <vt:lpstr>Newton’s Method RESULTS</vt:lpstr>
      <vt:lpstr>Slide 24</vt:lpstr>
      <vt:lpstr>Newton’s Method RESULTS</vt:lpstr>
      <vt:lpstr>Slide 26</vt:lpstr>
      <vt:lpstr>Newton’s Method RESULTS</vt:lpstr>
      <vt:lpstr>Slide 28</vt:lpstr>
      <vt:lpstr>Gauss-Newton</vt:lpstr>
      <vt:lpstr>Gauss-Newton</vt:lpstr>
      <vt:lpstr>Newton’s Method RESULTS</vt:lpstr>
      <vt:lpstr>Slide 32</vt:lpstr>
      <vt:lpstr>Newton’s Method RESULTS</vt:lpstr>
      <vt:lpstr>Slide 34</vt:lpstr>
      <vt:lpstr>Newton’s Method RESULTS</vt:lpstr>
      <vt:lpstr>Slide 36</vt:lpstr>
      <vt:lpstr>Newton’s Method RESULTS</vt:lpstr>
      <vt:lpstr>Slide 38</vt:lpstr>
      <vt:lpstr>Slide 39</vt:lpstr>
      <vt:lpstr>Quasi-Newton (Broyden)</vt:lpstr>
      <vt:lpstr>Quasi-Newton (Broyden)</vt:lpstr>
      <vt:lpstr>Newton’s Method RESULTS</vt:lpstr>
      <vt:lpstr>Slide 43</vt:lpstr>
      <vt:lpstr>Newton’s Method RESULTS</vt:lpstr>
      <vt:lpstr>Slide 45</vt:lpstr>
      <vt:lpstr>Newton’s Method RESULTS</vt:lpstr>
      <vt:lpstr>Slide 47</vt:lpstr>
      <vt:lpstr>Newton’s Method RESULTS</vt:lpstr>
      <vt:lpstr>Slide 49</vt:lpstr>
      <vt:lpstr>Slide 50</vt:lpstr>
      <vt:lpstr>Codes Written</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Reuven Meir Caplan</cp:lastModifiedBy>
  <cp:revision>192</cp:revision>
  <cp:lastPrinted>1601-01-01T00:00:00Z</cp:lastPrinted>
  <dcterms:created xsi:type="dcterms:W3CDTF">1601-01-01T00:00:00Z</dcterms:created>
  <dcterms:modified xsi:type="dcterms:W3CDTF">2008-01-15T22:34:03Z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