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60" r:id="rId4"/>
    <p:sldId id="266" r:id="rId5"/>
    <p:sldId id="261" r:id="rId6"/>
    <p:sldId id="267" r:id="rId7"/>
    <p:sldId id="282" r:id="rId8"/>
    <p:sldId id="262" r:id="rId9"/>
    <p:sldId id="268" r:id="rId10"/>
    <p:sldId id="274" r:id="rId11"/>
    <p:sldId id="263" r:id="rId12"/>
    <p:sldId id="270" r:id="rId13"/>
    <p:sldId id="275" r:id="rId14"/>
    <p:sldId id="271" r:id="rId15"/>
    <p:sldId id="264" r:id="rId16"/>
    <p:sldId id="272" r:id="rId17"/>
    <p:sldId id="273" r:id="rId18"/>
    <p:sldId id="281" r:id="rId19"/>
    <p:sldId id="279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008000"/>
    <a:srgbClr val="0000CC"/>
    <a:srgbClr val="00FF00"/>
    <a:srgbClr val="FFFF00"/>
    <a:srgbClr val="80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2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30.wmf"/><Relationship Id="rId7" Type="http://schemas.openxmlformats.org/officeDocument/2006/relationships/image" Target="../media/image134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10" Type="http://schemas.openxmlformats.org/officeDocument/2006/relationships/image" Target="../media/image137.wmf"/><Relationship Id="rId4" Type="http://schemas.openxmlformats.org/officeDocument/2006/relationships/image" Target="../media/image131.wmf"/><Relationship Id="rId9" Type="http://schemas.openxmlformats.org/officeDocument/2006/relationships/image" Target="../media/image13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7" Type="http://schemas.openxmlformats.org/officeDocument/2006/relationships/image" Target="../media/image55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wmf"/><Relationship Id="rId7" Type="http://schemas.openxmlformats.org/officeDocument/2006/relationships/image" Target="../media/image65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11" Type="http://schemas.openxmlformats.org/officeDocument/2006/relationships/image" Target="../media/image69.wmf"/><Relationship Id="rId5" Type="http://schemas.openxmlformats.org/officeDocument/2006/relationships/image" Target="../media/image63.wmf"/><Relationship Id="rId10" Type="http://schemas.openxmlformats.org/officeDocument/2006/relationships/image" Target="../media/image68.wmf"/><Relationship Id="rId4" Type="http://schemas.openxmlformats.org/officeDocument/2006/relationships/image" Target="../media/image62.wmf"/><Relationship Id="rId9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7" Type="http://schemas.openxmlformats.org/officeDocument/2006/relationships/image" Target="../media/image127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6.wmf"/><Relationship Id="rId5" Type="http://schemas.openxmlformats.org/officeDocument/2006/relationships/image" Target="../media/image125.wmf"/><Relationship Id="rId4" Type="http://schemas.openxmlformats.org/officeDocument/2006/relationships/image" Target="../media/image1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F8BDD4E8-20AA-4FCC-BB16-C34914F46953}" type="datetimeFigureOut">
              <a:rPr lang="en-US"/>
              <a:pPr>
                <a:defRPr/>
              </a:pPr>
              <a:t>3/24/2011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4C35053-DEB1-4751-BBB4-91E346110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110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123D5C3E-567E-496D-B78B-5E590C2CE1D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03C1BBD-B5C0-4E9C-BB22-512AE5B15A9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9ADB5996-E499-4674-9902-17871C741A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9ADB5996-E499-4674-9902-17871C741A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5A5128E-F351-4172-AB53-48E840CCEA7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EA7701C5-8857-4D22-B892-392193EF1A5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E41E4CAC-995B-40AF-8AF5-1C857032561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8F99B83-C813-40DD-8A0A-7E19F8A0D2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08F99B83-C813-40DD-8A0A-7E19F8A0D21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B610D5-17FA-4705-B051-FB61570C4E87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16905CF-52E4-4434-A0D2-5BCDFB39387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5BBD9145-AEE7-4133-8A8B-CDB54657527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E2916735-6AE5-43A6-96F5-6A2B8001DC3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3A2D464A-61F8-4FD9-A863-50C0C4E4566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820722AC-DEDB-4284-9845-82E94256D56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820722AC-DEDB-4284-9845-82E94256D56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8EB82D09-A115-4E53-B685-BBC382E5D8F1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608E5666-1634-4A14-BAB8-F0D641AECDB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E15601-6EA9-4A9A-82B3-F99E7D2877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28742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7E6E81A-3AA0-4E0F-8CC9-596C443CA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175428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964C16-72DF-4AE7-B93D-78B7CA25C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56411"/>
      </p:ext>
    </p:extLst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3400" y="106364"/>
            <a:ext cx="8001000" cy="1311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1" y="1524000"/>
            <a:ext cx="39243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1" y="1524000"/>
            <a:ext cx="39243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3401" y="3886200"/>
            <a:ext cx="39243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1" y="3886200"/>
            <a:ext cx="3924300" cy="220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09800" y="6248400"/>
            <a:ext cx="16002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62400" y="6248400"/>
            <a:ext cx="25146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FFA9C64-4C72-41BC-8F47-8E5F039CE1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2178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7A97A78-7A4E-4C65-9097-726BF209F3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7758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D1FB0CA-3116-4706-81F9-E6160F97DC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02579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2259A922-E027-4ED5-A4F3-380B9AE07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328829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DBAE9E-A312-4449-BCDF-D9EAA106C7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5193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7A50B87-1EAB-462D-8821-6C44E1BFA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74031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B2E2230-A557-4BB3-AD3B-AB6D314D42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27516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2438604-035F-49C2-B49A-0C3157CAC9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7863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5E86FAD-04B9-471A-9E93-AC1EA30C56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43537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</a:defRPr>
            </a:lvl1pPr>
          </a:lstStyle>
          <a:p>
            <a:pPr>
              <a:defRPr/>
            </a:pPr>
            <a:fld id="{A252E52B-AF05-4A10-AAC0-5C8D2A224C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91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9.gif"/><Relationship Id="rId12" Type="http://schemas.openxmlformats.org/officeDocument/2006/relationships/image" Target="../media/image87.wmf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8.png"/><Relationship Id="rId11" Type="http://schemas.openxmlformats.org/officeDocument/2006/relationships/oleObject" Target="../embeddings/oleObject40.bin"/><Relationship Id="rId5" Type="http://schemas.openxmlformats.org/officeDocument/2006/relationships/image" Target="../media/image85.wmf"/><Relationship Id="rId10" Type="http://schemas.openxmlformats.org/officeDocument/2006/relationships/image" Target="../media/image90.gi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86.wmf"/><Relationship Id="rId14" Type="http://schemas.openxmlformats.org/officeDocument/2006/relationships/image" Target="../media/image9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13" Type="http://schemas.openxmlformats.org/officeDocument/2006/relationships/image" Target="../media/image106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3.png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9.gif"/><Relationship Id="rId11" Type="http://schemas.openxmlformats.org/officeDocument/2006/relationships/image" Target="../media/image110.gif"/><Relationship Id="rId5" Type="http://schemas.openxmlformats.org/officeDocument/2006/relationships/image" Target="../media/image108.gif"/><Relationship Id="rId15" Type="http://schemas.openxmlformats.org/officeDocument/2006/relationships/image" Target="../media/image112.gif"/><Relationship Id="rId10" Type="http://schemas.openxmlformats.org/officeDocument/2006/relationships/image" Target="../media/image105.wmf"/><Relationship Id="rId4" Type="http://schemas.openxmlformats.org/officeDocument/2006/relationships/image" Target="../media/image107.gif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11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image" Target="../media/image114.gif"/><Relationship Id="rId7" Type="http://schemas.openxmlformats.org/officeDocument/2006/relationships/image" Target="../media/image11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48.bin"/><Relationship Id="rId18" Type="http://schemas.openxmlformats.org/officeDocument/2006/relationships/image" Target="../media/image127.wmf"/><Relationship Id="rId3" Type="http://schemas.openxmlformats.org/officeDocument/2006/relationships/slideLayout" Target="../slideLayouts/slideLayout12.xml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124.wmf"/><Relationship Id="rId17" Type="http://schemas.openxmlformats.org/officeDocument/2006/relationships/oleObject" Target="../embeddings/oleObject50.bin"/><Relationship Id="rId2" Type="http://schemas.openxmlformats.org/officeDocument/2006/relationships/tags" Target="../tags/tag2.xml"/><Relationship Id="rId16" Type="http://schemas.openxmlformats.org/officeDocument/2006/relationships/image" Target="../media/image126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5" Type="http://schemas.openxmlformats.org/officeDocument/2006/relationships/oleObject" Target="../embeddings/oleObject49.bin"/><Relationship Id="rId10" Type="http://schemas.openxmlformats.org/officeDocument/2006/relationships/image" Target="../media/image123.wmf"/><Relationship Id="rId19" Type="http://schemas.openxmlformats.org/officeDocument/2006/relationships/oleObject" Target="../embeddings/oleObject51.bin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1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132.wmf"/><Relationship Id="rId18" Type="http://schemas.openxmlformats.org/officeDocument/2006/relationships/oleObject" Target="../embeddings/oleObject59.bin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36.wmf"/><Relationship Id="rId7" Type="http://schemas.openxmlformats.org/officeDocument/2006/relationships/image" Target="../media/image129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134.wmf"/><Relationship Id="rId2" Type="http://schemas.openxmlformats.org/officeDocument/2006/relationships/tags" Target="../tags/tag3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0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131.wmf"/><Relationship Id="rId5" Type="http://schemas.openxmlformats.org/officeDocument/2006/relationships/image" Target="../media/image128.wmf"/><Relationship Id="rId15" Type="http://schemas.openxmlformats.org/officeDocument/2006/relationships/image" Target="../media/image133.wmf"/><Relationship Id="rId23" Type="http://schemas.openxmlformats.org/officeDocument/2006/relationships/image" Target="../media/image137.w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135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130.wmf"/><Relationship Id="rId14" Type="http://schemas.openxmlformats.org/officeDocument/2006/relationships/oleObject" Target="../embeddings/oleObject57.bin"/><Relationship Id="rId22" Type="http://schemas.openxmlformats.org/officeDocument/2006/relationships/oleObject" Target="../embeddings/oleObject6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6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18" Type="http://schemas.openxmlformats.org/officeDocument/2006/relationships/image" Target="../media/image9.wmf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9.png"/><Relationship Id="rId7" Type="http://schemas.openxmlformats.org/officeDocument/2006/relationships/image" Target="../media/image11.png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wmf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gif"/><Relationship Id="rId11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eg"/><Relationship Id="rId1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7.bin"/><Relationship Id="rId5" Type="http://schemas.openxmlformats.org/officeDocument/2006/relationships/image" Target="../media/image35.gif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30.wmf"/><Relationship Id="rId4" Type="http://schemas.openxmlformats.org/officeDocument/2006/relationships/image" Target="../media/image34.gi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gif"/><Relationship Id="rId12" Type="http://schemas.openxmlformats.org/officeDocument/2006/relationships/image" Target="../media/image37.wmf"/><Relationship Id="rId17" Type="http://schemas.openxmlformats.org/officeDocument/2006/relationships/image" Target="../media/image47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gif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41.gif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46.gif"/><Relationship Id="rId4" Type="http://schemas.openxmlformats.org/officeDocument/2006/relationships/image" Target="../media/image40.gif"/><Relationship Id="rId9" Type="http://schemas.openxmlformats.org/officeDocument/2006/relationships/image" Target="../media/image45.gif"/><Relationship Id="rId14" Type="http://schemas.openxmlformats.org/officeDocument/2006/relationships/image" Target="../media/image3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52.wmf"/><Relationship Id="rId18" Type="http://schemas.openxmlformats.org/officeDocument/2006/relationships/image" Target="../media/image54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png"/><Relationship Id="rId11" Type="http://schemas.openxmlformats.org/officeDocument/2006/relationships/image" Target="../media/image51.wmf"/><Relationship Id="rId5" Type="http://schemas.openxmlformats.org/officeDocument/2006/relationships/image" Target="../media/image49.wmf"/><Relationship Id="rId15" Type="http://schemas.openxmlformats.org/officeDocument/2006/relationships/oleObject" Target="../embeddings/oleObject17.bin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19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0.wmf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63.wmf"/><Relationship Id="rId18" Type="http://schemas.openxmlformats.org/officeDocument/2006/relationships/image" Target="../media/image64.wmf"/><Relationship Id="rId26" Type="http://schemas.openxmlformats.org/officeDocument/2006/relationships/oleObject" Target="../embeddings/oleObject29.bin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3.png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5.bin"/><Relationship Id="rId25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gif"/><Relationship Id="rId20" Type="http://schemas.openxmlformats.org/officeDocument/2006/relationships/image" Target="../media/image65.wmf"/><Relationship Id="rId29" Type="http://schemas.openxmlformats.org/officeDocument/2006/relationships/oleObject" Target="../embeddings/oleObject30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2.wmf"/><Relationship Id="rId24" Type="http://schemas.openxmlformats.org/officeDocument/2006/relationships/oleObject" Target="../embeddings/oleObject28.bin"/><Relationship Id="rId5" Type="http://schemas.openxmlformats.org/officeDocument/2006/relationships/image" Target="../media/image59.wmf"/><Relationship Id="rId15" Type="http://schemas.openxmlformats.org/officeDocument/2006/relationships/image" Target="../media/image71.gif"/><Relationship Id="rId23" Type="http://schemas.openxmlformats.org/officeDocument/2006/relationships/image" Target="../media/image66.wmf"/><Relationship Id="rId28" Type="http://schemas.openxmlformats.org/officeDocument/2006/relationships/image" Target="../media/image74.png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26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61.wmf"/><Relationship Id="rId14" Type="http://schemas.openxmlformats.org/officeDocument/2006/relationships/image" Target="../media/image70.gif"/><Relationship Id="rId22" Type="http://schemas.openxmlformats.org/officeDocument/2006/relationships/oleObject" Target="../embeddings/oleObject27.bin"/><Relationship Id="rId27" Type="http://schemas.openxmlformats.org/officeDocument/2006/relationships/image" Target="../media/image68.wmf"/><Relationship Id="rId30" Type="http://schemas.openxmlformats.org/officeDocument/2006/relationships/image" Target="../media/image6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4.bin"/><Relationship Id="rId18" Type="http://schemas.openxmlformats.org/officeDocument/2006/relationships/oleObject" Target="../embeddings/oleObject36.bin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81.wmf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77.wmf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9.wmf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83.jpeg"/><Relationship Id="rId19" Type="http://schemas.openxmlformats.org/officeDocument/2006/relationships/image" Target="../media/image80.wmf"/><Relationship Id="rId4" Type="http://schemas.openxmlformats.org/officeDocument/2006/relationships/image" Target="../media/image73.png"/><Relationship Id="rId9" Type="http://schemas.openxmlformats.org/officeDocument/2006/relationships/image" Target="../media/image82.png"/><Relationship Id="rId14" Type="http://schemas.openxmlformats.org/officeDocument/2006/relationships/image" Target="../media/image7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276600"/>
            <a:ext cx="91440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Arial" charset="0"/>
                <a:cs typeface="Arial" charset="0"/>
              </a:rPr>
              <a:t>Ph.D. Dissertation Proposal</a:t>
            </a:r>
            <a:endParaRPr lang="en-US" sz="110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Arial" charset="0"/>
                <a:cs typeface="Arial" charset="0"/>
              </a:rPr>
              <a:t>Ronald M. Caplan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>
                <a:latin typeface="Arial" charset="0"/>
                <a:cs typeface="Arial" charset="0"/>
              </a:rPr>
              <a:t>March 25</a:t>
            </a:r>
            <a:r>
              <a:rPr lang="en-US" sz="2000" baseline="30000" smtClean="0">
                <a:latin typeface="Arial" charset="0"/>
                <a:cs typeface="Arial" charset="0"/>
              </a:rPr>
              <a:t>th</a:t>
            </a:r>
            <a:r>
              <a:rPr lang="en-US" sz="2000" smtClean="0">
                <a:latin typeface="Arial" charset="0"/>
                <a:cs typeface="Arial" charset="0"/>
              </a:rPr>
              <a:t> 2011</a:t>
            </a:r>
          </a:p>
          <a:p>
            <a:pPr eaLnBrk="1" hangingPunct="1">
              <a:lnSpc>
                <a:spcPct val="80000"/>
              </a:lnSpc>
            </a:pPr>
            <a:endParaRPr lang="en-US" sz="2400" smtClean="0">
              <a:latin typeface="Arial" charset="0"/>
              <a:cs typeface="Arial" charset="0"/>
            </a:endParaRPr>
          </a:p>
        </p:txBody>
      </p:sp>
      <p:pic>
        <p:nvPicPr>
          <p:cNvPr id="14339" name="Picture 5" descr="SDSU_3Color-large1.gif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9200"/>
            <a:ext cx="20018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SRCLogolarger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953000"/>
            <a:ext cx="14144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19200"/>
            <a:ext cx="9144000" cy="12414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effectLst/>
                <a:latin typeface="Arial Black" pitchFamily="34" charset="0"/>
              </a:rPr>
              <a:t>Study of Vortex Ring Dynamics in the </a:t>
            </a:r>
            <a: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Nonlinear Schrödinger Equation </a:t>
            </a:r>
            <a:br>
              <a:rPr lang="en-US" sz="2800" dirty="0" smtClean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effectLst/>
                <a:latin typeface="Arial Black" pitchFamily="34" charset="0"/>
              </a:rPr>
              <a:t>utilizing </a:t>
            </a:r>
            <a:r>
              <a:rPr lang="en-US" sz="2000" dirty="0">
                <a:solidFill>
                  <a:schemeClr val="bg1"/>
                </a:solidFill>
                <a:effectLst/>
                <a:latin typeface="Arial Black" pitchFamily="34" charset="0"/>
              </a:rPr>
              <a:t>GPU-Accelerated High-Order Compact</a:t>
            </a:r>
            <a:br>
              <a:rPr lang="en-US" sz="2000" dirty="0">
                <a:solidFill>
                  <a:schemeClr val="bg1"/>
                </a:solidFill>
                <a:effectLst/>
                <a:latin typeface="Arial Black" pitchFamily="34" charset="0"/>
              </a:rPr>
            </a:br>
            <a:r>
              <a:rPr lang="en-US" sz="2000" dirty="0">
                <a:solidFill>
                  <a:schemeClr val="bg1"/>
                </a:solidFill>
                <a:effectLst/>
                <a:latin typeface="Arial Black" pitchFamily="34" charset="0"/>
              </a:rPr>
              <a:t>Numerical Integrators</a:t>
            </a:r>
            <a:endParaRPr lang="en-US" sz="2800" cap="none" dirty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4342" name="Picture 8" descr="https://mail.cgu.edu/exchweb/img/CGU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451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1" name="Rectangle 1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2" name="Rectangle 1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3" name="Rectangle 19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2538" name="TextBox 16"/>
          <p:cNvSpPr txBox="1">
            <a:spLocks noChangeArrowheads="1"/>
          </p:cNvSpPr>
          <p:nvPr/>
        </p:nvSpPr>
        <p:spPr bwMode="auto">
          <a:xfrm>
            <a:off x="1752600" y="914400"/>
            <a:ext cx="289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Want easy yet useful BCs</a:t>
            </a:r>
          </a:p>
        </p:txBody>
      </p:sp>
      <p:sp>
        <p:nvSpPr>
          <p:cNvPr id="3096" name="TextBox 16"/>
          <p:cNvSpPr txBox="1">
            <a:spLocks noChangeArrowheads="1"/>
          </p:cNvSpPr>
          <p:nvPr/>
        </p:nvSpPr>
        <p:spPr bwMode="auto">
          <a:xfrm>
            <a:off x="381000" y="5729288"/>
            <a:ext cx="784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/>
              <a:t>Works for any time-dependent complex PDE and in any dimension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4038600"/>
            <a:ext cx="3276600" cy="1583740"/>
            <a:chOff x="381000" y="4038600"/>
            <a:chExt cx="3276600" cy="1583740"/>
          </a:xfrm>
        </p:grpSpPr>
        <p:sp>
          <p:nvSpPr>
            <p:cNvPr id="22561" name="TextBox 16"/>
            <p:cNvSpPr txBox="1">
              <a:spLocks noChangeArrowheads="1"/>
            </p:cNvSpPr>
            <p:nvPr/>
          </p:nvSpPr>
          <p:spPr bwMode="auto">
            <a:xfrm>
              <a:off x="381000" y="4038600"/>
              <a:ext cx="327660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/>
                <a:t>Modulus-Squared </a:t>
              </a:r>
              <a:r>
                <a:rPr lang="en-US" dirty="0" smtClean="0"/>
                <a:t>Dirichlet (MSD) </a:t>
              </a:r>
              <a:r>
                <a:rPr lang="en-US" dirty="0"/>
                <a:t>boundary condition:</a:t>
              </a:r>
            </a:p>
          </p:txBody>
        </p:sp>
        <p:graphicFrame>
          <p:nvGraphicFramePr>
            <p:cNvPr id="22562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854470"/>
                </p:ext>
              </p:extLst>
            </p:nvPr>
          </p:nvGraphicFramePr>
          <p:xfrm>
            <a:off x="533400" y="4789488"/>
            <a:ext cx="2682875" cy="69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32" name="Formula" r:id="rId4" imgW="1478520" imgH="384840" progId="Equation.Ribbit">
                    <p:embed/>
                  </p:oleObj>
                </mc:Choice>
                <mc:Fallback>
                  <p:oleObj name="Formula" r:id="rId4" imgW="1478520" imgH="384840" progId="Equation.Ribbit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400" y="4789488"/>
                          <a:ext cx="2682875" cy="696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>
                                  <a:alpha val="29019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63" name="AutoShape 27"/>
            <p:cNvSpPr>
              <a:spLocks noChangeArrowheads="1"/>
            </p:cNvSpPr>
            <p:nvPr/>
          </p:nvSpPr>
          <p:spPr bwMode="auto">
            <a:xfrm>
              <a:off x="457200" y="4724400"/>
              <a:ext cx="2819400" cy="89794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3200400" y="4740860"/>
            <a:ext cx="1980989" cy="646113"/>
            <a:chOff x="6248400" y="4114800"/>
            <a:chExt cx="1981468" cy="646331"/>
          </a:xfrm>
        </p:grpSpPr>
        <p:sp>
          <p:nvSpPr>
            <p:cNvPr id="32" name="TextBox 31"/>
            <p:cNvSpPr txBox="1"/>
            <p:nvPr/>
          </p:nvSpPr>
          <p:spPr>
            <a:xfrm>
              <a:off x="6967502" y="4114800"/>
              <a:ext cx="1262366" cy="646331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Already</a:t>
              </a:r>
              <a:br>
                <a:rPr lang="en-US" dirty="0"/>
              </a:br>
              <a:r>
                <a:rPr lang="en-US" dirty="0"/>
                <a:t>computed!</a:t>
              </a:r>
            </a:p>
          </p:txBody>
        </p:sp>
        <p:sp>
          <p:nvSpPr>
            <p:cNvPr id="33" name="Left Arrow 32"/>
            <p:cNvSpPr/>
            <p:nvPr/>
          </p:nvSpPr>
          <p:spPr>
            <a:xfrm>
              <a:off x="6248400" y="4343477"/>
              <a:ext cx="716250" cy="304903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ln w="1270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2547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41" name="Rectangle 40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Numerical Algorithms</a:t>
              </a:r>
            </a:p>
          </p:txBody>
        </p:sp>
        <p:sp>
          <p:nvSpPr>
            <p:cNvPr id="22552" name="TextBox 24"/>
            <p:cNvSpPr txBox="1">
              <a:spLocks noChangeArrowheads="1"/>
            </p:cNvSpPr>
            <p:nvPr/>
          </p:nvSpPr>
          <p:spPr bwMode="auto">
            <a:xfrm>
              <a:off x="4282856" y="164068"/>
              <a:ext cx="31085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/>
                <a:t>MSD Boundary </a:t>
              </a:r>
              <a:r>
                <a:rPr lang="en-US" b="1" dirty="0" smtClean="0"/>
                <a:t>Conditions</a:t>
              </a:r>
              <a:endParaRPr lang="en-US" b="1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4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" y="985838"/>
            <a:ext cx="1477963" cy="130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50" name="TextBox 2"/>
          <p:cNvSpPr txBox="1">
            <a:spLocks noChangeArrowheads="1"/>
          </p:cNvSpPr>
          <p:nvPr/>
        </p:nvSpPr>
        <p:spPr bwMode="auto">
          <a:xfrm>
            <a:off x="381000" y="6096000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Further work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Numerical tests comparing accuracy</a:t>
            </a:r>
            <a:r>
              <a:rPr lang="en-US" dirty="0"/>
              <a:t>, stability, </a:t>
            </a:r>
            <a:r>
              <a:rPr lang="en-US" dirty="0" smtClean="0"/>
              <a:t>and conservation to other BCs</a:t>
            </a:r>
            <a:endParaRPr lang="en-US" dirty="0"/>
          </a:p>
        </p:txBody>
      </p:sp>
      <p:pic>
        <p:nvPicPr>
          <p:cNvPr id="2059" name="Picture 12" descr="IC2_movie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403183" cy="263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2602468"/>
            <a:ext cx="872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defocusing NLSE with no external potential, Dirichlet fails due to phase rotation.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61950" y="3200400"/>
            <a:ext cx="332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Would like equivalent Dirichlet </a:t>
            </a:r>
          </a:p>
          <a:p>
            <a:r>
              <a:rPr lang="en-US" dirty="0"/>
              <a:t>b</a:t>
            </a:r>
            <a:r>
              <a:rPr lang="en-US" dirty="0" smtClean="0"/>
              <a:t>ut for the modulus-squared: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163484"/>
              </p:ext>
            </p:extLst>
          </p:nvPr>
        </p:nvGraphicFramePr>
        <p:xfrm>
          <a:off x="3892550" y="3349625"/>
          <a:ext cx="128905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33" name="Formula" r:id="rId8" imgW="651600" imgH="194400" progId="Equation.Ribbit">
                  <p:embed/>
                </p:oleObj>
              </mc:Choice>
              <mc:Fallback>
                <p:oleObj name="Formula" r:id="rId8" imgW="651600" imgH="194400" progId="Equation.Ribbit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50" y="3349625"/>
                        <a:ext cx="1289050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714" name="Picture 186" descr="C:\Ron_Caplan\SDSU\PhD Research\NLSE Codes\NLSE1D\IC1_movie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45" y="748962"/>
            <a:ext cx="3010637" cy="186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828800" y="1295400"/>
            <a:ext cx="3799890" cy="954882"/>
            <a:chOff x="1686510" y="1483519"/>
            <a:chExt cx="3799890" cy="95488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2313132"/>
                </p:ext>
              </p:extLst>
            </p:nvPr>
          </p:nvGraphicFramePr>
          <p:xfrm>
            <a:off x="4305300" y="1822450"/>
            <a:ext cx="1028700" cy="311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34" name="Formula" r:id="rId11" imgW="518400" imgH="157680" progId="Equation.Ribbit">
                    <p:embed/>
                  </p:oleObj>
                </mc:Choice>
                <mc:Fallback>
                  <p:oleObj name="Formula" r:id="rId11" imgW="518400" imgH="15768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4305300" y="1822450"/>
                          <a:ext cx="1028700" cy="3111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686510" y="1515070"/>
              <a:ext cx="26981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Dirichlet</a:t>
              </a:r>
              <a:endParaRPr lang="en-US" dirty="0" smtClean="0"/>
            </a:p>
            <a:p>
              <a:r>
                <a:rPr lang="en-US" dirty="0" smtClean="0"/>
                <a:t>Works great if “action” </a:t>
              </a:r>
            </a:p>
            <a:p>
              <a:r>
                <a:rPr lang="en-US" dirty="0" smtClean="0"/>
                <a:t>Is far from the boundary.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686510" y="1483519"/>
              <a:ext cx="3799890" cy="9548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766" name="Picture 238" descr="C:\Users\Reuven Meir\Desktop\Picture1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400425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70" name="Picture 242" descr="C:\Users\Reuven Meir\Desktop\Picture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683" y="762000"/>
            <a:ext cx="30099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p:transition spd="med" advTm="60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2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6" grpId="0"/>
      <p:bldP spid="22550" grpId="0"/>
      <p:bldP spid="10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MATLAB Product Fam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854075"/>
            <a:ext cx="1515628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828800" y="2590800"/>
            <a:ext cx="70219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00FF"/>
                </a:solidFill>
              </a:rPr>
              <a:t>Solution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Can </a:t>
            </a:r>
            <a:r>
              <a:rPr lang="en-US" dirty="0"/>
              <a:t>write MEX </a:t>
            </a:r>
            <a:r>
              <a:rPr lang="en-US" dirty="0" smtClean="0"/>
              <a:t>files: C code with MATLAB interface.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Easy </a:t>
            </a:r>
            <a:r>
              <a:rPr lang="en-US" dirty="0"/>
              <a:t>to port </a:t>
            </a:r>
            <a:r>
              <a:rPr lang="en-US" dirty="0" smtClean="0"/>
              <a:t>if needed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Allows compiled C code speed with the advantages of MATLAB</a:t>
            </a:r>
            <a:endParaRPr lang="en-US" dirty="0"/>
          </a:p>
        </p:txBody>
      </p:sp>
      <p:grpSp>
        <p:nvGrpSpPr>
          <p:cNvPr id="23557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8" name="Rectangle 7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Code Implementation</a:t>
              </a:r>
            </a:p>
          </p:txBody>
        </p:sp>
        <p:sp>
          <p:nvSpPr>
            <p:cNvPr id="23559" name="TextBox 24"/>
            <p:cNvSpPr txBox="1">
              <a:spLocks noChangeArrowheads="1"/>
            </p:cNvSpPr>
            <p:nvPr/>
          </p:nvSpPr>
          <p:spPr bwMode="auto">
            <a:xfrm>
              <a:off x="4296082" y="164068"/>
              <a:ext cx="218091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MATLAB and MEX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76200" y="2797314"/>
            <a:ext cx="145212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MEX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6059269"/>
            <a:ext cx="878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Script driver codes updated as new analysis, ICs, and graphics are required.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4069" y="762000"/>
            <a:ext cx="71375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MathWorks®  MATLAB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Used widely as educational tool and for research and industry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Offers easy integrated visualizations, analysis tools. built-in math </a:t>
            </a:r>
            <a:br>
              <a:rPr lang="en-US" dirty="0" smtClean="0"/>
            </a:br>
            <a:r>
              <a:rPr lang="en-US" dirty="0" smtClean="0"/>
              <a:t>functions, easy to code, etc.</a:t>
            </a:r>
          </a:p>
        </p:txBody>
      </p:sp>
      <p:grpSp>
        <p:nvGrpSpPr>
          <p:cNvPr id="13" name="Group 29"/>
          <p:cNvGrpSpPr>
            <a:grpSpLocks/>
          </p:cNvGrpSpPr>
          <p:nvPr/>
        </p:nvGrpSpPr>
        <p:grpSpPr bwMode="auto">
          <a:xfrm>
            <a:off x="1905000" y="3883025"/>
            <a:ext cx="2679700" cy="2058988"/>
            <a:chOff x="3888" y="576"/>
            <a:chExt cx="1688" cy="1297"/>
          </a:xfrm>
        </p:grpSpPr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3888" y="816"/>
              <a:ext cx="1688" cy="10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974" y="848"/>
              <a:ext cx="1546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 dirty="0"/>
                <a:t>for</a:t>
              </a:r>
              <a:r>
                <a:rPr lang="en-US" dirty="0"/>
                <a:t> # of chunks…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 smtClean="0"/>
                <a:t>   plot, etc…</a:t>
              </a:r>
            </a:p>
            <a:p>
              <a:r>
                <a:rPr lang="en-US" b="1" dirty="0" smtClean="0"/>
                <a:t>end</a:t>
              </a:r>
              <a:endParaRPr lang="en-US" b="1" dirty="0"/>
            </a:p>
          </p:txBody>
        </p:sp>
        <p:sp>
          <p:nvSpPr>
            <p:cNvPr id="16" name="Text Box 21"/>
            <p:cNvSpPr txBox="1">
              <a:spLocks noChangeArrowheads="1"/>
            </p:cNvSpPr>
            <p:nvPr/>
          </p:nvSpPr>
          <p:spPr bwMode="auto">
            <a:xfrm>
              <a:off x="3888" y="576"/>
              <a:ext cx="795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dirty="0" err="1" smtClean="0"/>
                <a:t>_code.m</a:t>
              </a:r>
              <a:endParaRPr lang="en-US" dirty="0"/>
            </a:p>
          </p:txBody>
        </p:sp>
      </p:grpSp>
      <p:sp>
        <p:nvSpPr>
          <p:cNvPr id="17" name="AutoShape 23" descr="Green marble"/>
          <p:cNvSpPr>
            <a:spLocks noChangeArrowheads="1"/>
          </p:cNvSpPr>
          <p:nvPr/>
        </p:nvSpPr>
        <p:spPr bwMode="auto">
          <a:xfrm rot="16200000">
            <a:off x="4197238" y="3724162"/>
            <a:ext cx="259562" cy="2039363"/>
          </a:xfrm>
          <a:prstGeom prst="downArrow">
            <a:avLst>
              <a:gd name="adj1" fmla="val 50000"/>
              <a:gd name="adj2" fmla="val 105000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5422900" y="3960812"/>
            <a:ext cx="2743200" cy="1982788"/>
            <a:chOff x="3888" y="2025"/>
            <a:chExt cx="1728" cy="1249"/>
          </a:xfrm>
        </p:grpSpPr>
        <p:grpSp>
          <p:nvGrpSpPr>
            <p:cNvPr id="19" name="Group 19"/>
            <p:cNvGrpSpPr>
              <a:grpSpLocks/>
            </p:cNvGrpSpPr>
            <p:nvPr/>
          </p:nvGrpSpPr>
          <p:grpSpPr bwMode="auto">
            <a:xfrm>
              <a:off x="3888" y="2255"/>
              <a:ext cx="1728" cy="1019"/>
              <a:chOff x="3888" y="1728"/>
              <a:chExt cx="1728" cy="522"/>
            </a:xfrm>
          </p:grpSpPr>
          <p:sp>
            <p:nvSpPr>
              <p:cNvPr id="21" name="Rectangle 12"/>
              <p:cNvSpPr>
                <a:spLocks noChangeArrowheads="1"/>
              </p:cNvSpPr>
              <p:nvPr/>
            </p:nvSpPr>
            <p:spPr bwMode="auto">
              <a:xfrm>
                <a:off x="3888" y="1728"/>
                <a:ext cx="1728" cy="5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3984" y="1757"/>
                <a:ext cx="154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 dirty="0" smtClean="0"/>
                  <a:t>for </a:t>
                </a:r>
                <a:r>
                  <a:rPr lang="en-US" dirty="0"/>
                  <a:t># of steps/chunk…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end</a:t>
                </a:r>
              </a:p>
            </p:txBody>
          </p:sp>
        </p:grpSp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888" y="2025"/>
              <a:ext cx="698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err="1" smtClean="0"/>
                <a:t>c_code.c</a:t>
              </a:r>
              <a:endParaRPr lang="en-US" dirty="0"/>
            </a:p>
          </p:txBody>
        </p:sp>
      </p:grpSp>
      <p:sp>
        <p:nvSpPr>
          <p:cNvPr id="24" name="AutoShape 23" descr="Green marble"/>
          <p:cNvSpPr>
            <a:spLocks noChangeArrowheads="1"/>
          </p:cNvSpPr>
          <p:nvPr/>
        </p:nvSpPr>
        <p:spPr bwMode="auto">
          <a:xfrm rot="5400000">
            <a:off x="4156558" y="4070547"/>
            <a:ext cx="280807" cy="2039363"/>
          </a:xfrm>
          <a:prstGeom prst="downArrow">
            <a:avLst>
              <a:gd name="adj1" fmla="val 50000"/>
              <a:gd name="adj2" fmla="val 105000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45792" y="1962329"/>
            <a:ext cx="7026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Why not use it for everything?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Since codes are scripts (not compiled), “real” code use is </a:t>
            </a:r>
            <a:r>
              <a:rPr lang="en-US" dirty="0" smtClean="0"/>
              <a:t>SLOW</a:t>
            </a:r>
            <a:endParaRPr lang="en-US" dirty="0"/>
          </a:p>
        </p:txBody>
      </p: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11" grpId="0"/>
      <p:bldP spid="3" grpId="0" uiExpand="1" build="p"/>
      <p:bldP spid="17" grpId="0" animBg="1"/>
      <p:bldP spid="24" grpId="0" animBg="1"/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ecx.images-amazon.com/images/I/51KzfX0gk7L._SL500_AA3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2003601" cy="200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2654018" y="685800"/>
            <a:ext cx="6489982" cy="17543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2060"/>
                </a:solidFill>
              </a:rPr>
              <a:t>Graphical Processing Units (GPUs)</a:t>
            </a:r>
            <a:endParaRPr lang="en-US" b="1" dirty="0">
              <a:solidFill>
                <a:srgbClr val="002060"/>
              </a:solidFill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Cheap</a:t>
            </a:r>
            <a:r>
              <a:rPr lang="en-US" dirty="0" smtClean="0"/>
              <a:t>:   ~$</a:t>
            </a:r>
            <a:r>
              <a:rPr lang="en-US" dirty="0"/>
              <a:t>1 per core for </a:t>
            </a:r>
            <a:r>
              <a:rPr lang="en-US" dirty="0" smtClean="0"/>
              <a:t>desktop </a:t>
            </a:r>
            <a:r>
              <a:rPr lang="en-US" dirty="0"/>
              <a:t>card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             ~$</a:t>
            </a:r>
            <a:r>
              <a:rPr lang="en-US" dirty="0"/>
              <a:t>5 per core for </a:t>
            </a:r>
            <a:r>
              <a:rPr lang="en-US" dirty="0" smtClean="0"/>
              <a:t>compute-only workstation card.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Fast</a:t>
            </a:r>
            <a:r>
              <a:rPr lang="en-US" dirty="0" smtClean="0"/>
              <a:t>:  Up to </a:t>
            </a:r>
            <a:r>
              <a:rPr lang="en-US" b="1" dirty="0" smtClean="0"/>
              <a:t>1024 cores </a:t>
            </a:r>
            <a:r>
              <a:rPr lang="en-US" dirty="0" smtClean="0"/>
              <a:t>at ~1.5GHz per card,</a:t>
            </a:r>
            <a:br>
              <a:rPr lang="en-US" dirty="0" smtClean="0"/>
            </a:br>
            <a:r>
              <a:rPr lang="en-US" dirty="0" smtClean="0"/>
              <a:t>          Top card boasts peak ~2.0 </a:t>
            </a:r>
            <a:r>
              <a:rPr lang="en-US" b="1" dirty="0" err="1" smtClean="0"/>
              <a:t>Tflops</a:t>
            </a:r>
            <a:r>
              <a:rPr lang="en-US" dirty="0" smtClean="0"/>
              <a:t> </a:t>
            </a:r>
            <a:r>
              <a:rPr lang="en-US" dirty="0" err="1" smtClean="0"/>
              <a:t>fpp</a:t>
            </a:r>
            <a:r>
              <a:rPr lang="en-US" dirty="0" smtClean="0"/>
              <a:t>,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b="1" dirty="0" err="1" smtClean="0"/>
              <a:t>Tflops</a:t>
            </a:r>
            <a:r>
              <a:rPr lang="en-US" dirty="0" smtClean="0"/>
              <a:t> </a:t>
            </a:r>
            <a:r>
              <a:rPr lang="en-US" dirty="0" err="1" smtClean="0"/>
              <a:t>dp</a:t>
            </a:r>
            <a:endParaRPr lang="en-US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Medium-large problem capacity:  RAM 1.5GB -&gt; 6.0GB</a:t>
            </a:r>
            <a:endParaRPr lang="en-US" dirty="0"/>
          </a:p>
        </p:txBody>
      </p:sp>
      <p:grpSp>
        <p:nvGrpSpPr>
          <p:cNvPr id="24582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8" name="Rectangle 7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Code Implementation</a:t>
              </a:r>
            </a:p>
          </p:txBody>
        </p:sp>
        <p:sp>
          <p:nvSpPr>
            <p:cNvPr id="24584" name="TextBox 24"/>
            <p:cNvSpPr txBox="1">
              <a:spLocks noChangeArrowheads="1"/>
            </p:cNvSpPr>
            <p:nvPr/>
          </p:nvSpPr>
          <p:spPr bwMode="auto">
            <a:xfrm>
              <a:off x="4306099" y="164068"/>
              <a:ext cx="20185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GPUs and CUDA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06988" y="5638800"/>
            <a:ext cx="878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Additional optimizations.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Timings with comparisons to high and low-end CPUs.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Compare GPU codes to other parallel implementations (speed and cost).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913" y="5105400"/>
            <a:ext cx="803617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nsolas" pitchFamily="49" charset="0"/>
                <a:cs typeface="Consolas" pitchFamily="49" charset="0"/>
              </a:rPr>
              <a:t>CUDA implementations of all NLSE 1D/2D/3D MEX codes completed!</a:t>
            </a:r>
            <a:endParaRPr lang="en-US" b="1" dirty="0"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521" y="2590800"/>
            <a:ext cx="89114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Why doesn’t everyone use it</a:t>
            </a:r>
            <a:r>
              <a:rPr lang="en-US" b="1" dirty="0" smtClean="0">
                <a:solidFill>
                  <a:srgbClr val="00B050"/>
                </a:solidFill>
              </a:rPr>
              <a:t>?</a:t>
            </a:r>
            <a:endParaRPr lang="en-US" b="1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Not for all problems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Learning Curve:  </a:t>
            </a:r>
            <a:r>
              <a:rPr lang="en-US" dirty="0" smtClean="0"/>
              <a:t>Need </a:t>
            </a:r>
            <a:r>
              <a:rPr lang="en-US" dirty="0"/>
              <a:t>special C/FORTRAN code using CUDA </a:t>
            </a:r>
            <a:r>
              <a:rPr lang="en-US" dirty="0" smtClean="0"/>
              <a:t>API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Preexisting Conditions:  </a:t>
            </a:r>
            <a:r>
              <a:rPr lang="en-US" dirty="0" smtClean="0"/>
              <a:t>Translation of standard parallel code into GPU “difficult”.</a:t>
            </a:r>
            <a:endParaRPr lang="en-US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Portability:</a:t>
            </a:r>
            <a:r>
              <a:rPr lang="en-US" dirty="0" smtClean="0"/>
              <a:t> Vender-specific API.  </a:t>
            </a:r>
            <a:r>
              <a:rPr lang="en-US" b="1" dirty="0" smtClean="0"/>
              <a:t>Solution:  </a:t>
            </a:r>
            <a:r>
              <a:rPr lang="en-US" b="1" dirty="0" err="1" smtClean="0"/>
              <a:t>OpenCL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4038600"/>
            <a:ext cx="8565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Why use it for this </a:t>
            </a:r>
            <a:r>
              <a:rPr lang="en-US" b="1" dirty="0" smtClean="0">
                <a:solidFill>
                  <a:srgbClr val="0000FF"/>
                </a:solidFill>
              </a:rPr>
              <a:t>project?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/>
              <a:t>Proving Ground: </a:t>
            </a:r>
            <a:r>
              <a:rPr lang="en-US" dirty="0" smtClean="0"/>
              <a:t>New code allows</a:t>
            </a:r>
            <a:r>
              <a:rPr lang="en-US" b="1" dirty="0" smtClean="0"/>
              <a:t> t</a:t>
            </a:r>
            <a:r>
              <a:rPr lang="en-US" dirty="0" smtClean="0"/>
              <a:t>est to see if GPU computing is worthwhile.</a:t>
            </a:r>
            <a:endParaRPr lang="en-US" b="1" dirty="0" smtClean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b="1" dirty="0" smtClean="0"/>
              <a:t>MATLAB Compatible:  </a:t>
            </a:r>
            <a:r>
              <a:rPr lang="en-US" dirty="0" err="1" smtClean="0"/>
              <a:t>Nvmex</a:t>
            </a:r>
            <a:r>
              <a:rPr lang="en-US" dirty="0" smtClean="0"/>
              <a:t> allows CUDA C code to be used in MEX file.</a:t>
            </a:r>
          </a:p>
        </p:txBody>
      </p: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uiExpand="1" build="p" animBg="1"/>
      <p:bldP spid="3" grpId="0" animBg="1"/>
      <p:bldP spid="2" grpId="0" uiExpand="1" build="p"/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2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8" name="Rectangle 7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Code Implementation</a:t>
              </a:r>
            </a:p>
          </p:txBody>
        </p:sp>
        <p:sp>
          <p:nvSpPr>
            <p:cNvPr id="24584" name="TextBox 24"/>
            <p:cNvSpPr txBox="1">
              <a:spLocks noChangeArrowheads="1"/>
            </p:cNvSpPr>
            <p:nvPr/>
          </p:nvSpPr>
          <p:spPr bwMode="auto">
            <a:xfrm>
              <a:off x="4267200" y="164068"/>
              <a:ext cx="17065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Timing Result</a:t>
              </a:r>
              <a:endParaRPr lang="en-US" b="1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555" name="Picture 3" descr="C:\Ron_Caplan\SDSU\PhD Research\NLSE Codes\NLSE3D\LOOPTEST_MEX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1371600"/>
            <a:ext cx="3017520" cy="22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Ron_Caplan\SDSU\PhD Research\NLSE Codes\NLSE3D\LOOPTEST_GPU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0" y="1371600"/>
            <a:ext cx="301752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" y="838200"/>
            <a:ext cx="174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MATLAB Script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99549" y="838200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MATLAB MEX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477000" y="838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MATLAB CUDA-MEX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73123" y="4425315"/>
            <a:ext cx="1620957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Compute time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4953000"/>
            <a:ext cx="1620957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Compute time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600923" y="5791200"/>
            <a:ext cx="1620957" cy="92333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Compute time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3310290" y="609600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Speedup</a:t>
            </a:r>
          </a:p>
          <a:p>
            <a:r>
              <a:rPr lang="en-US" b="1" dirty="0" smtClean="0"/>
              <a:t>5.58</a:t>
            </a:r>
            <a:r>
              <a:rPr lang="en-US" dirty="0" smtClean="0"/>
              <a:t>X faster than script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57546" y="5486400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Speedup</a:t>
            </a:r>
          </a:p>
          <a:p>
            <a:r>
              <a:rPr lang="en-US" b="1" dirty="0" smtClean="0"/>
              <a:t>13.95</a:t>
            </a:r>
            <a:r>
              <a:rPr lang="en-US" dirty="0" smtClean="0"/>
              <a:t>X faster </a:t>
            </a:r>
            <a:r>
              <a:rPr lang="en-US" dirty="0"/>
              <a:t>than </a:t>
            </a:r>
            <a:r>
              <a:rPr lang="en-US" dirty="0" smtClean="0"/>
              <a:t>MEX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58290" y="6135469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Speedup</a:t>
            </a:r>
          </a:p>
          <a:p>
            <a:r>
              <a:rPr lang="en-US" b="1" dirty="0" smtClean="0"/>
              <a:t>77.8</a:t>
            </a:r>
            <a:r>
              <a:rPr lang="en-US" dirty="0" smtClean="0"/>
              <a:t>X faster </a:t>
            </a:r>
            <a:r>
              <a:rPr lang="en-US" dirty="0"/>
              <a:t>than </a:t>
            </a:r>
            <a:r>
              <a:rPr lang="en-US" dirty="0" smtClean="0"/>
              <a:t>script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1371600"/>
            <a:ext cx="6019800" cy="4424303"/>
            <a:chOff x="0" y="1371600"/>
            <a:chExt cx="6019800" cy="4424303"/>
          </a:xfrm>
        </p:grpSpPr>
        <p:grpSp>
          <p:nvGrpSpPr>
            <p:cNvPr id="2" name="Group 1"/>
            <p:cNvGrpSpPr/>
            <p:nvPr/>
          </p:nvGrpSpPr>
          <p:grpSpPr>
            <a:xfrm>
              <a:off x="0" y="1371600"/>
              <a:ext cx="3037267" cy="4424303"/>
              <a:chOff x="0" y="1371600"/>
              <a:chExt cx="3037267" cy="4424303"/>
            </a:xfrm>
          </p:grpSpPr>
          <p:pic>
            <p:nvPicPr>
              <p:cNvPr id="23554" name="Picture 2" descr="C:\Ron_Caplan\SDSU\PhD Research\NLSE Codes\NLSE3D\LOOPTEST_SCRIPT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371600"/>
                <a:ext cx="3017520" cy="22631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6200" y="3733800"/>
                <a:ext cx="2961067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/>
                  <a:t>Simulation Details</a:t>
                </a:r>
              </a:p>
              <a:p>
                <a:r>
                  <a:rPr lang="en-US" sz="1600" dirty="0" smtClean="0"/>
                  <a:t>Method: RK4 + 2SHOC</a:t>
                </a:r>
              </a:p>
              <a:p>
                <a:r>
                  <a:rPr lang="en-US" sz="1600" dirty="0" smtClean="0"/>
                  <a:t>End time:     100.8</a:t>
                </a:r>
              </a:p>
              <a:p>
                <a:r>
                  <a:rPr lang="en-US" sz="1600" dirty="0" smtClean="0"/>
                  <a:t>Time steps:  3360</a:t>
                </a:r>
              </a:p>
              <a:p>
                <a:r>
                  <a:rPr lang="en-US" sz="1600" dirty="0"/>
                  <a:t>k</a:t>
                </a:r>
                <a:r>
                  <a:rPr lang="en-US" sz="1600" dirty="0" smtClean="0"/>
                  <a:t> = 0.03        h = 0.5</a:t>
                </a:r>
              </a:p>
              <a:p>
                <a:r>
                  <a:rPr lang="en-US" sz="1600" dirty="0" smtClean="0"/>
                  <a:t>Grid:  87x87x203 = 1,536,507</a:t>
                </a:r>
              </a:p>
              <a:p>
                <a:r>
                  <a:rPr lang="en-US" sz="1600" dirty="0" smtClean="0"/>
                  <a:t>60 frames with 56 steps each</a:t>
                </a:r>
              </a:p>
              <a:p>
                <a:r>
                  <a:rPr lang="en-US" sz="1600" dirty="0" smtClean="0"/>
                  <a:t>Plotting/movie time ~22.4 sec</a:t>
                </a:r>
                <a:endParaRPr lang="en-US" sz="1600" dirty="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110862" y="3733800"/>
              <a:ext cx="290893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System Details</a:t>
              </a:r>
            </a:p>
            <a:p>
              <a:r>
                <a:rPr lang="en-US" sz="1600" dirty="0" smtClean="0"/>
                <a:t>Corei3 </a:t>
              </a:r>
              <a:r>
                <a:rPr lang="en-US" sz="1600" b="1" dirty="0" smtClean="0"/>
                <a:t>3.07 GHz </a:t>
              </a:r>
              <a:r>
                <a:rPr lang="en-US" sz="1600" dirty="0" smtClean="0"/>
                <a:t>Dual-thread</a:t>
              </a:r>
              <a:br>
                <a:rPr lang="en-US" sz="1600" dirty="0" smtClean="0"/>
              </a:br>
              <a:r>
                <a:rPr lang="en-US" sz="1600" dirty="0" smtClean="0"/>
                <a:t>4GB RAM  64-bit Windows 7</a:t>
              </a:r>
            </a:p>
            <a:p>
              <a:r>
                <a:rPr lang="en-US" sz="1600" dirty="0" smtClean="0"/>
                <a:t>MATLAB R2010b  </a:t>
              </a:r>
              <a:r>
                <a:rPr lang="en-US" sz="1600" b="1" dirty="0" smtClean="0"/>
                <a:t>Cost~$650</a:t>
              </a:r>
              <a:endParaRPr lang="en-US" sz="16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172200" y="37338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GPU Details</a:t>
            </a:r>
          </a:p>
          <a:p>
            <a:r>
              <a:rPr lang="en-US" sz="1600" dirty="0" smtClean="0"/>
              <a:t>NVIDIA GTX 580  </a:t>
            </a:r>
            <a:r>
              <a:rPr lang="en-US" sz="1600" b="1" dirty="0" smtClean="0"/>
              <a:t>Cost ~$500  </a:t>
            </a:r>
            <a:endParaRPr lang="en-U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2961408" y="685800"/>
            <a:ext cx="101831" cy="6172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75564" y="685800"/>
            <a:ext cx="101831" cy="6172200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0" y="6132731"/>
            <a:ext cx="1470502" cy="45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309394"/>
            <a:ext cx="1472184" cy="48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4800600"/>
            <a:ext cx="139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894198"/>
      </p:ext>
    </p:extLst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3" grpId="0" uiExpand="1" build="p" animBg="1"/>
      <p:bldP spid="24" grpId="0" uiExpand="1" build="p" animBg="1"/>
      <p:bldP spid="25" grpId="0"/>
      <p:bldP spid="9" grpId="0"/>
      <p:bldP spid="2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106952" y="1078468"/>
            <a:ext cx="55130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Reproducibility of Computational Research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/>
              <a:t>Contribution to </a:t>
            </a:r>
            <a:r>
              <a:rPr lang="en-US" dirty="0" smtClean="0"/>
              <a:t>further studies </a:t>
            </a:r>
            <a:r>
              <a:rPr lang="en-US" dirty="0"/>
              <a:t>involving the </a:t>
            </a:r>
            <a:r>
              <a:rPr lang="en-US" dirty="0" smtClean="0"/>
              <a:t>NLSE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Return on Investment (CSRC, NSF)</a:t>
            </a:r>
            <a:endParaRPr lang="en-US" dirty="0"/>
          </a:p>
        </p:txBody>
      </p:sp>
      <p:grpSp>
        <p:nvGrpSpPr>
          <p:cNvPr id="25605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7" name="Rectangle 6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Code Implementation</a:t>
              </a:r>
            </a:p>
          </p:txBody>
        </p:sp>
        <p:sp>
          <p:nvSpPr>
            <p:cNvPr id="25607" name="TextBox 24"/>
            <p:cNvSpPr txBox="1">
              <a:spLocks noChangeArrowheads="1"/>
            </p:cNvSpPr>
            <p:nvPr/>
          </p:nvSpPr>
          <p:spPr bwMode="auto">
            <a:xfrm>
              <a:off x="4267200" y="164068"/>
              <a:ext cx="36086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Code Distribution:  </a:t>
              </a:r>
              <a:r>
                <a:rPr lang="en-US" b="1" dirty="0" err="1" smtClean="0"/>
                <a:t>NLSEmagic</a:t>
              </a:r>
              <a:endParaRPr lang="en-US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882929" y="77366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of codes – why?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16662" y="2133600"/>
            <a:ext cx="8698738" cy="3413272"/>
            <a:chOff x="216662" y="2221468"/>
            <a:chExt cx="8698738" cy="3413272"/>
          </a:xfrm>
        </p:grpSpPr>
        <p:sp>
          <p:nvSpPr>
            <p:cNvPr id="3" name="TextBox 2"/>
            <p:cNvSpPr txBox="1"/>
            <p:nvPr/>
          </p:nvSpPr>
          <p:spPr>
            <a:xfrm>
              <a:off x="216662" y="2221468"/>
              <a:ext cx="2678938" cy="36933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omputer Modern" pitchFamily="2" charset="0"/>
                </a:rPr>
                <a:t>http://www.nlsemagic.com</a:t>
              </a:r>
              <a:endParaRPr lang="en-US" dirty="0">
                <a:latin typeface="Computer Modern" pitchFamily="2" charset="0"/>
              </a:endParaRPr>
            </a:p>
          </p:txBody>
        </p:sp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590800"/>
              <a:ext cx="8686800" cy="30439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06988" y="5638800"/>
            <a:ext cx="649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Finish 2D and 3D </a:t>
            </a:r>
            <a:r>
              <a:rPr lang="en-US" dirty="0" err="1" smtClean="0"/>
              <a:t>distributables</a:t>
            </a:r>
            <a:r>
              <a:rPr lang="en-U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Complete full-research codes for figure list.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Finish set-up documentation, write user documentation.</a:t>
            </a:r>
            <a:endParaRPr lang="en-US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1" y="773668"/>
            <a:ext cx="114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7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3886200" cy="384175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Computer Simulations and Analysis</a:t>
              </a:r>
            </a:p>
          </p:txBody>
        </p:sp>
        <p:sp>
          <p:nvSpPr>
            <p:cNvPr id="26629" name="TextBox 24"/>
            <p:cNvSpPr txBox="1">
              <a:spLocks noChangeArrowheads="1"/>
            </p:cNvSpPr>
            <p:nvPr/>
          </p:nvSpPr>
          <p:spPr bwMode="auto">
            <a:xfrm>
              <a:off x="4053517" y="164068"/>
              <a:ext cx="49380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/>
                <a:t>Single Vortex Ring </a:t>
              </a:r>
              <a:r>
                <a:rPr lang="en-US" b="1" dirty="0" smtClean="0"/>
                <a:t>Structure and Dynamics</a:t>
              </a:r>
              <a:endParaRPr lang="en-US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06988" y="5334000"/>
            <a:ext cx="878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 optimizations.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Compare analytic and numerical velocities.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Additional initial conditions (rotated rings, deformations)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Improved tracking code using least-squares approach with low-parameter </a:t>
            </a:r>
            <a:r>
              <a:rPr lang="en-US" dirty="0" err="1" smtClean="0"/>
              <a:t>ansatz</a:t>
            </a:r>
            <a:endParaRPr lang="en-US" dirty="0"/>
          </a:p>
        </p:txBody>
      </p:sp>
      <p:pic>
        <p:nvPicPr>
          <p:cNvPr id="4" name="Picture 2" descr="C:\Ron_Caplan\SDSU\PhD Research\NLSE Codes\NLSE3D\NOOPT1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02" y="1301750"/>
            <a:ext cx="793115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Ron_Caplan\SDSU\PhD Research\NLSE Codes\NLSE3D\NOOPT2M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56551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Ron_Caplan\SDSU\PhD Research\NLSE Codes\NLSE3D\OP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95655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35092" y="838200"/>
            <a:ext cx="6075308" cy="369332"/>
            <a:chOff x="935092" y="838200"/>
            <a:chExt cx="6075308" cy="369332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5277229"/>
                </p:ext>
              </p:extLst>
            </p:nvPr>
          </p:nvGraphicFramePr>
          <p:xfrm>
            <a:off x="2368550" y="838200"/>
            <a:ext cx="46418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5" name="Formula" r:id="rId7" imgW="2342160" imgH="176760" progId="Equation.Ribbit">
                    <p:embed/>
                  </p:oleObj>
                </mc:Choice>
                <mc:Fallback>
                  <p:oleObj name="Formula" r:id="rId7" imgW="2342160" imgH="176760" progId="Equation.Ribbit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8550" y="838200"/>
                          <a:ext cx="464185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935092" y="838200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Original IC</a:t>
              </a:r>
              <a:endParaRPr lang="en-US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8380" y="849868"/>
            <a:ext cx="8042245" cy="369332"/>
            <a:chOff x="768380" y="1423725"/>
            <a:chExt cx="8042245" cy="369332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2918846"/>
                </p:ext>
              </p:extLst>
            </p:nvPr>
          </p:nvGraphicFramePr>
          <p:xfrm>
            <a:off x="2362200" y="1423725"/>
            <a:ext cx="6448425" cy="341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6" name="Formula" r:id="rId9" imgW="3252600" imgH="171720" progId="Equation.Ribbit">
                    <p:embed/>
                  </p:oleObj>
                </mc:Choice>
                <mc:Fallback>
                  <p:oleObj name="Formula" r:id="rId9" imgW="3252600" imgH="171720" progId="Equation.Ribbit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62200" y="1423725"/>
                          <a:ext cx="6448425" cy="341313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768380" y="1423725"/>
              <a:ext cx="1441420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Improved IC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67400" y="3669268"/>
            <a:ext cx="2781223" cy="2435371"/>
            <a:chOff x="5632528" y="3855862"/>
            <a:chExt cx="2781223" cy="2435371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5708728" y="3855862"/>
              <a:ext cx="26288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Quadrupole Oscillations</a:t>
              </a:r>
            </a:p>
          </p:txBody>
        </p:sp>
        <p:pic>
          <p:nvPicPr>
            <p:cNvPr id="34825" name="Picture 9" descr="C:\Ron_Caplan\SDSU\PhD Research\NLSE Codes\NLSE3D\QUAD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528" y="4205316"/>
              <a:ext cx="2781223" cy="208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791624" y="838200"/>
            <a:ext cx="8077739" cy="381000"/>
            <a:chOff x="105824" y="838200"/>
            <a:chExt cx="8077739" cy="381000"/>
          </a:xfrm>
        </p:grpSpPr>
        <p:sp>
          <p:nvSpPr>
            <p:cNvPr id="25" name="TextBox 24"/>
            <p:cNvSpPr txBox="1"/>
            <p:nvPr/>
          </p:nvSpPr>
          <p:spPr>
            <a:xfrm>
              <a:off x="105824" y="849868"/>
              <a:ext cx="2484976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Numerically “Exact” IC</a:t>
              </a:r>
              <a:endParaRPr lang="en-US" dirty="0"/>
            </a:p>
          </p:txBody>
        </p:sp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7351798"/>
                </p:ext>
              </p:extLst>
            </p:nvPr>
          </p:nvGraphicFramePr>
          <p:xfrm>
            <a:off x="2557463" y="838200"/>
            <a:ext cx="5626100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67" name="Formula" r:id="rId12" imgW="2836080" imgH="184320" progId="Equation.Ribbit">
                    <p:embed/>
                  </p:oleObj>
                </mc:Choice>
                <mc:Fallback>
                  <p:oleObj name="Formula" r:id="rId12" imgW="2836080" imgH="18432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7463" y="838200"/>
                          <a:ext cx="5626100" cy="366713"/>
                        </a:xfrm>
                        <a:prstGeom prst="rect">
                          <a:avLst/>
                        </a:prstGeom>
                        <a:solidFill>
                          <a:schemeClr val="bg2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4267200" y="849868"/>
              <a:ext cx="990600" cy="3693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762" y="3657600"/>
            <a:ext cx="4673238" cy="1600200"/>
            <a:chOff x="152762" y="3657600"/>
            <a:chExt cx="4673238" cy="1600200"/>
          </a:xfrm>
        </p:grpSpPr>
        <p:sp>
          <p:nvSpPr>
            <p:cNvPr id="26626" name="TextBox 8"/>
            <p:cNvSpPr txBox="1">
              <a:spLocks noChangeArrowheads="1"/>
            </p:cNvSpPr>
            <p:nvPr/>
          </p:nvSpPr>
          <p:spPr bwMode="auto">
            <a:xfrm>
              <a:off x="152762" y="3657600"/>
              <a:ext cx="19672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Velocity </a:t>
              </a:r>
              <a:r>
                <a:rPr lang="en-US" dirty="0" err="1" smtClean="0"/>
                <a:t>vs</a:t>
              </a:r>
              <a:r>
                <a:rPr lang="en-US" dirty="0" smtClean="0"/>
                <a:t> radius</a:t>
              </a:r>
            </a:p>
          </p:txBody>
        </p:sp>
        <p:pic>
          <p:nvPicPr>
            <p:cNvPr id="34829" name="Picture 13" descr="C:\Ron_Caplan\SDSU\PhD Research\NLSE Codes\NLSE3D\VELTEST.gif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07423" y="2339223"/>
              <a:ext cx="1239754" cy="459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4833" name="Picture 17" descr="C:\Users\Reuven Meir\Desktop\Picture1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1304925"/>
            <a:ext cx="7953376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C:\Users\Reuven Meir\Desktop\Picture2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24262"/>
            <a:ext cx="4724400" cy="1633538"/>
          </a:xfrm>
          <a:prstGeom prst="rect">
            <a:avLst/>
          </a:prstGeom>
          <a:solidFill>
            <a:schemeClr val="bg2"/>
          </a:solidFill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5" name="Rectangle 4"/>
            <p:cNvSpPr/>
            <p:nvPr/>
          </p:nvSpPr>
          <p:spPr>
            <a:xfrm>
              <a:off x="152400" y="152400"/>
              <a:ext cx="3886200" cy="381000"/>
            </a:xfrm>
            <a:prstGeom prst="rect">
              <a:avLst/>
            </a:prstGeom>
            <a:gradFill>
              <a:gsLst>
                <a:gs pos="0">
                  <a:srgbClr val="0070C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Computer Simulations and Analysis</a:t>
              </a:r>
            </a:p>
          </p:txBody>
        </p:sp>
        <p:sp>
          <p:nvSpPr>
            <p:cNvPr id="27654" name="TextBox 24"/>
            <p:cNvSpPr txBox="1">
              <a:spLocks noChangeArrowheads="1"/>
            </p:cNvSpPr>
            <p:nvPr/>
          </p:nvSpPr>
          <p:spPr bwMode="auto">
            <a:xfrm>
              <a:off x="4077503" y="164068"/>
              <a:ext cx="37710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Multiple Vortex Ring Interactions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 descr="C:\Users\Reuven Meir\Desktop\collision.gif"/>
          <p:cNvPicPr preferRelativeResize="0"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7" y="1167062"/>
            <a:ext cx="4114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000065" y="773668"/>
            <a:ext cx="2428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Vortex Ring Collisions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6988" y="5638800"/>
            <a:ext cx="878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Multiple simulations of various scenarios.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Comparative analysis to </a:t>
            </a:r>
            <a:r>
              <a:rPr lang="en-US" dirty="0"/>
              <a:t>2</a:t>
            </a:r>
            <a:r>
              <a:rPr lang="en-US" dirty="0" smtClean="0"/>
              <a:t>D vortices for many cases.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Phenomenological model equations formulated from results.</a:t>
            </a:r>
            <a:endParaRPr lang="en-US" dirty="0"/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410200" y="773668"/>
            <a:ext cx="2287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/>
              <a:t>Vortex Ring Mergers</a:t>
            </a:r>
            <a:endParaRPr lang="en-US" dirty="0"/>
          </a:p>
        </p:txBody>
      </p:sp>
      <p:pic>
        <p:nvPicPr>
          <p:cNvPr id="31746" name="Picture 2" descr="C:\Ron_Caplan\SDSU\PhD Research\NLSE Codes\NLSE3D\nls3D_2-vringsCOLLISION_h0.5_t50.3814_BC2_M2_P2_MOD2_3DVOL.gif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114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Ron_Caplan\SDSU\PhD Research\NLSE Codes\NLSE3D\nls3D_3-vrings_MERGERh0.5_t100.4799_BC2_M1_P2_MOD2_3DVO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303777" cy="322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Reuven Meir\Desktop\Picture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" y="4419600"/>
            <a:ext cx="8723313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Ron_Caplan\SDSU\PhD Research\NLSE Codes\NLSE3D\nls3D_2-vringsCOLLISONOFFSET_h0.5_t50.3814_BC2_M2_P2_MOD2_3DVO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114800" cy="32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Reuven Meir\Desktop\Picturegggg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1148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"/>
            <a:ext cx="91440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Proposal Synopsis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" y="1223500"/>
            <a:ext cx="8801100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Review of vortices in NLSE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Analytic NLSE VR description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Numerical Methods: 2SHOC,MSD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GPU Codes with MATLAB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NLSEmagic</a:t>
            </a: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distributable software</a:t>
            </a:r>
          </a:p>
          <a:p>
            <a:pPr marL="742950" indent="-742950">
              <a:buFont typeface="+mj-lt"/>
              <a:buAutoNum type="arabicPeriod"/>
              <a:defRPr/>
            </a:pPr>
            <a:r>
              <a:rPr lang="en-US" sz="36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Thorough numerical study of VR dynamics and interactions</a:t>
            </a:r>
          </a:p>
          <a:p>
            <a:pPr marL="571500" indent="-571500">
              <a:buFont typeface="Arial" pitchFamily="34" charset="0"/>
              <a:buChar char="•"/>
              <a:defRPr/>
            </a:pP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3725" y="2638425"/>
            <a:ext cx="5095875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Questions?</a:t>
            </a:r>
            <a:endParaRPr lang="en-US" sz="60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2257425"/>
            <a:ext cx="22764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4783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85" name="Rectangle 1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86" name="Rectangle 1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87" name="Rectangle 19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88" name="Rectangle 9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3089" name="Rectangle 11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8D335-3407-459A-AF68-6C4A42D3F4B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10200" y="4357688"/>
            <a:ext cx="3733800" cy="2347912"/>
            <a:chOff x="5410200" y="4357688"/>
            <a:chExt cx="3733800" cy="2347912"/>
          </a:xfrm>
        </p:grpSpPr>
        <p:sp>
          <p:nvSpPr>
            <p:cNvPr id="3100" name="TextBox 16"/>
            <p:cNvSpPr txBox="1">
              <a:spLocks noChangeArrowheads="1"/>
            </p:cNvSpPr>
            <p:nvPr/>
          </p:nvSpPr>
          <p:spPr bwMode="auto">
            <a:xfrm>
              <a:off x="5486400" y="4357688"/>
              <a:ext cx="3657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Fourth order Runga Kutta (RK4):</a:t>
              </a:r>
            </a:p>
          </p:txBody>
        </p:sp>
        <p:grpSp>
          <p:nvGrpSpPr>
            <p:cNvPr id="3101" name="Group 26"/>
            <p:cNvGrpSpPr>
              <a:grpSpLocks/>
            </p:cNvGrpSpPr>
            <p:nvPr/>
          </p:nvGrpSpPr>
          <p:grpSpPr bwMode="auto">
            <a:xfrm>
              <a:off x="5638800" y="4876800"/>
              <a:ext cx="3124200" cy="1524000"/>
              <a:chOff x="4032" y="3575"/>
              <a:chExt cx="1728" cy="745"/>
            </a:xfrm>
          </p:grpSpPr>
          <p:graphicFrame>
            <p:nvGraphicFramePr>
              <p:cNvPr id="3081" name="Object 2"/>
              <p:cNvGraphicFramePr>
                <a:graphicFrameLocks noChangeAspect="1"/>
              </p:cNvGraphicFramePr>
              <p:nvPr/>
            </p:nvGraphicFramePr>
            <p:xfrm>
              <a:off x="4032" y="3575"/>
              <a:ext cx="1728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277" name="Formula" r:id="rId5" imgW="2480400" imgH="338040" progId="Equation.Ribbit">
                      <p:embed/>
                    </p:oleObj>
                  </mc:Choice>
                  <mc:Fallback>
                    <p:oleObj name="Formula" r:id="rId5" imgW="2480400" imgH="338040" progId="Equation.Ribbi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3575"/>
                            <a:ext cx="1728" cy="236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82" name="Object 3"/>
              <p:cNvGraphicFramePr>
                <a:graphicFrameLocks noChangeAspect="1"/>
              </p:cNvGraphicFramePr>
              <p:nvPr/>
            </p:nvGraphicFramePr>
            <p:xfrm>
              <a:off x="4032" y="3863"/>
              <a:ext cx="1728" cy="4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8278" name="Formula" r:id="rId7" imgW="2645640" imgH="699840" progId="Equation.Ribbit">
                      <p:embed/>
                    </p:oleObj>
                  </mc:Choice>
                  <mc:Fallback>
                    <p:oleObj name="Formula" r:id="rId7" imgW="2645640" imgH="699840" progId="Equation.Ribbi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032" y="3863"/>
                            <a:ext cx="1728" cy="45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3102" name="Rectangle 27"/>
            <p:cNvSpPr>
              <a:spLocks noChangeArrowheads="1"/>
            </p:cNvSpPr>
            <p:nvPr/>
          </p:nvSpPr>
          <p:spPr bwMode="auto">
            <a:xfrm>
              <a:off x="5410200" y="4800600"/>
              <a:ext cx="3500438" cy="190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99" name="TextBox 26"/>
          <p:cNvSpPr txBox="1">
            <a:spLocks noChangeArrowheads="1"/>
          </p:cNvSpPr>
          <p:nvPr/>
        </p:nvSpPr>
        <p:spPr bwMode="auto">
          <a:xfrm>
            <a:off x="152400" y="820737"/>
            <a:ext cx="163378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Second order </a:t>
            </a:r>
            <a:br>
              <a:rPr lang="en-US" dirty="0"/>
            </a:br>
            <a:r>
              <a:rPr lang="en-US" dirty="0"/>
              <a:t>differencing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Define:</a:t>
            </a:r>
            <a:endParaRPr lang="en-US" dirty="0"/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52400" y="2276475"/>
            <a:ext cx="8839200" cy="923925"/>
            <a:chOff x="122987" y="2362200"/>
            <a:chExt cx="8838448" cy="923330"/>
          </a:xfrm>
        </p:grpSpPr>
        <p:graphicFrame>
          <p:nvGraphicFramePr>
            <p:cNvPr id="2068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6512894"/>
                </p:ext>
              </p:extLst>
            </p:nvPr>
          </p:nvGraphicFramePr>
          <p:xfrm>
            <a:off x="2087039" y="2478977"/>
            <a:ext cx="6874396" cy="696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79" name="Formula" r:id="rId9" imgW="4154400" imgH="420480" progId="Equation.Ribbit">
                    <p:embed/>
                  </p:oleObj>
                </mc:Choice>
                <mc:Fallback>
                  <p:oleObj name="Formula" r:id="rId9" imgW="4154400" imgH="42048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87039" y="2478977"/>
                          <a:ext cx="6874396" cy="6964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8" name="TextBox 27"/>
            <p:cNvSpPr txBox="1">
              <a:spLocks noChangeArrowheads="1"/>
            </p:cNvSpPr>
            <p:nvPr/>
          </p:nvSpPr>
          <p:spPr bwMode="auto">
            <a:xfrm>
              <a:off x="122987" y="2362200"/>
              <a:ext cx="1629613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Take second</a:t>
              </a:r>
              <a:br>
                <a:rPr lang="en-US" dirty="0"/>
              </a:br>
              <a:r>
                <a:rPr lang="en-US" dirty="0"/>
                <a:t>derivative</a:t>
              </a:r>
              <a:br>
                <a:rPr lang="en-US" dirty="0"/>
              </a:br>
              <a:r>
                <a:rPr lang="en-US" dirty="0"/>
                <a:t>of differencing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52400" y="3276600"/>
            <a:ext cx="7512050" cy="814388"/>
            <a:chOff x="152400" y="3341688"/>
            <a:chExt cx="7512050" cy="814388"/>
          </a:xfrm>
        </p:grpSpPr>
        <p:graphicFrame>
          <p:nvGraphicFramePr>
            <p:cNvPr id="2076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1729773"/>
                </p:ext>
              </p:extLst>
            </p:nvPr>
          </p:nvGraphicFramePr>
          <p:xfrm>
            <a:off x="2057400" y="3341688"/>
            <a:ext cx="5607050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80" name="Formula" r:id="rId11" imgW="2842560" imgH="419400" progId="Equation.Ribbit">
                    <p:embed/>
                  </p:oleObj>
                </mc:Choice>
                <mc:Fallback>
                  <p:oleObj name="Formula" r:id="rId11" imgW="2842560" imgH="41940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57400" y="3341688"/>
                          <a:ext cx="5607050" cy="8143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tx2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97" name="TextBox 28"/>
            <p:cNvSpPr txBox="1">
              <a:spLocks noChangeArrowheads="1"/>
            </p:cNvSpPr>
            <p:nvPr/>
          </p:nvSpPr>
          <p:spPr bwMode="auto">
            <a:xfrm>
              <a:off x="152400" y="3505200"/>
              <a:ext cx="17526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Fourth order</a:t>
              </a:r>
              <a:br>
                <a:rPr lang="en-US" dirty="0"/>
              </a:br>
              <a:r>
                <a:rPr lang="en-US" dirty="0"/>
                <a:t>approximation:</a:t>
              </a:r>
            </a:p>
          </p:txBody>
        </p:sp>
      </p:grpSp>
      <p:graphicFrame>
        <p:nvGraphicFramePr>
          <p:cNvPr id="2055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145493"/>
              </p:ext>
            </p:extLst>
          </p:nvPr>
        </p:nvGraphicFramePr>
        <p:xfrm>
          <a:off x="2057400" y="808430"/>
          <a:ext cx="6256338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1" name="Formula" r:id="rId13" imgW="3552480" imgH="420480" progId="Equation.Ribbit">
                  <p:embed/>
                </p:oleObj>
              </mc:Choice>
              <mc:Fallback>
                <p:oleObj name="Formula" r:id="rId13" imgW="3552480" imgH="42048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808430"/>
                        <a:ext cx="6256338" cy="7429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37" name="Rectangle 36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Numerical Algorithms</a:t>
              </a:r>
            </a:p>
          </p:txBody>
        </p:sp>
        <p:sp>
          <p:nvSpPr>
            <p:cNvPr id="38" name="TextBox 24"/>
            <p:cNvSpPr txBox="1">
              <a:spLocks noChangeArrowheads="1"/>
            </p:cNvSpPr>
            <p:nvPr/>
          </p:nvSpPr>
          <p:spPr bwMode="auto">
            <a:xfrm>
              <a:off x="4300146" y="164068"/>
              <a:ext cx="26340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2SHOC:  Some Details</a:t>
              </a:r>
              <a:endParaRPr lang="en-US" b="1" dirty="0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022314"/>
              </p:ext>
            </p:extLst>
          </p:nvPr>
        </p:nvGraphicFramePr>
        <p:xfrm>
          <a:off x="2100263" y="1676400"/>
          <a:ext cx="308133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2" name="Formula" r:id="rId15" imgW="1553210" imgH="303530" progId="Equation.Ribbit">
                  <p:embed/>
                </p:oleObj>
              </mc:Choice>
              <mc:Fallback>
                <p:oleObj name="Formula" r:id="rId15" imgW="1553210" imgH="303530" progId="Equation.Ribbit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0263" y="1676400"/>
                        <a:ext cx="3081337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27"/>
          <p:cNvGrpSpPr>
            <a:grpSpLocks/>
          </p:cNvGrpSpPr>
          <p:nvPr/>
        </p:nvGrpSpPr>
        <p:grpSpPr bwMode="auto">
          <a:xfrm>
            <a:off x="304800" y="4343400"/>
            <a:ext cx="4374725" cy="2362200"/>
            <a:chOff x="425475" y="4343400"/>
            <a:chExt cx="4375125" cy="2362200"/>
          </a:xfrm>
        </p:grpSpPr>
        <p:graphicFrame>
          <p:nvGraphicFramePr>
            <p:cNvPr id="43" name="Object 33"/>
            <p:cNvGraphicFramePr>
              <a:graphicFrameLocks noChangeAspect="1"/>
            </p:cNvGraphicFramePr>
            <p:nvPr/>
          </p:nvGraphicFramePr>
          <p:xfrm>
            <a:off x="1079500" y="5715000"/>
            <a:ext cx="3492500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283" name="Formula" r:id="rId17" imgW="1761840" imgH="339120" progId="Equation.Ribbit">
                    <p:embed/>
                  </p:oleObj>
                </mc:Choice>
                <mc:Fallback>
                  <p:oleObj name="Formula" r:id="rId17" imgW="1761840" imgH="33912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79500" y="5715000"/>
                          <a:ext cx="3492500" cy="6746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Rectangle 23"/>
            <p:cNvSpPr>
              <a:spLocks noChangeArrowheads="1"/>
            </p:cNvSpPr>
            <p:nvPr/>
          </p:nvSpPr>
          <p:spPr bwMode="auto">
            <a:xfrm>
              <a:off x="425475" y="4800600"/>
              <a:ext cx="4375125" cy="1905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24"/>
            <p:cNvSpPr txBox="1">
              <a:spLocks noChangeArrowheads="1"/>
            </p:cNvSpPr>
            <p:nvPr/>
          </p:nvSpPr>
          <p:spPr bwMode="auto">
            <a:xfrm>
              <a:off x="456762" y="4343400"/>
              <a:ext cx="14928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2SHOC</a:t>
              </a:r>
              <a:r>
                <a:rPr lang="en-US" dirty="0"/>
                <a:t> </a:t>
              </a:r>
              <a:r>
                <a:rPr lang="en-US" dirty="0" smtClean="0"/>
                <a:t>(1D)</a:t>
              </a:r>
              <a:endParaRPr lang="en-US" dirty="0"/>
            </a:p>
          </p:txBody>
        </p:sp>
      </p:grp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109663" y="4962525"/>
          <a:ext cx="308133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4" name="Formula" r:id="rId19" imgW="1553210" imgH="303530" progId="Equation.Ribbit">
                  <p:embed/>
                </p:oleObj>
              </mc:Choice>
              <mc:Fallback>
                <p:oleObj name="Formula" r:id="rId19" imgW="1553210" imgH="303530" progId="Equation.Ribbit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4962525"/>
                        <a:ext cx="3081337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1000" y="511706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81000" y="58674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2590800" y="1559401"/>
            <a:ext cx="4267200" cy="844365"/>
          </a:xfrm>
          <a:prstGeom prst="bentConnector3">
            <a:avLst>
              <a:gd name="adj1" fmla="val 999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959892675"/>
      </p:ext>
    </p:extLst>
  </p:cSld>
  <p:clrMapOvr>
    <a:masterClrMapping/>
  </p:clrMapOvr>
  <p:transition spd="med" advTm="15267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6525" y="990600"/>
            <a:ext cx="5486400" cy="6858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20000">
                <a:schemeClr val="bg1">
                  <a:lumMod val="10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Physical Motivation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2133600"/>
            <a:ext cx="5486400" cy="685800"/>
          </a:xfrm>
          <a:prstGeom prst="rect">
            <a:avLst/>
          </a:prstGeom>
          <a:gradFill>
            <a:gsLst>
              <a:gs pos="0">
                <a:schemeClr val="bg2"/>
              </a:gs>
              <a:gs pos="20000">
                <a:schemeClr val="bg1">
                  <a:lumMod val="10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Mathematical Models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76400" y="3276600"/>
            <a:ext cx="5486400" cy="685800"/>
          </a:xfrm>
          <a:prstGeom prst="rect">
            <a:avLst/>
          </a:prstGeom>
          <a:gradFill>
            <a:gsLst>
              <a:gs pos="0">
                <a:srgbClr val="7030A0"/>
              </a:gs>
              <a:gs pos="20000">
                <a:schemeClr val="bg1">
                  <a:lumMod val="10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Numerical Algorithms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0800" y="4419600"/>
            <a:ext cx="5486400" cy="685800"/>
          </a:xfrm>
          <a:prstGeom prst="rect">
            <a:avLst/>
          </a:prstGeom>
          <a:gradFill>
            <a:gsLst>
              <a:gs pos="0">
                <a:srgbClr val="00B050"/>
              </a:gs>
              <a:gs pos="20000">
                <a:schemeClr val="bg1">
                  <a:lumMod val="10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Code Implementation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29000" y="5562600"/>
            <a:ext cx="5486400" cy="685800"/>
          </a:xfrm>
          <a:prstGeom prst="rect">
            <a:avLst/>
          </a:prstGeom>
          <a:gradFill>
            <a:gsLst>
              <a:gs pos="0">
                <a:srgbClr val="0070C0"/>
              </a:gs>
              <a:gs pos="20000">
                <a:schemeClr val="bg1">
                  <a:lumMod val="100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bg2"/>
                </a:solidFill>
              </a:rPr>
              <a:t>Computer Simulations and Analysis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76200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Outline</a:t>
            </a:r>
          </a:p>
        </p:txBody>
      </p: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1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105" name="Rectangle 1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106" name="Rectangle 1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107" name="Rectangle 19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108" name="Rectangle 9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109" name="Rectangle 11"/>
          <p:cNvSpPr>
            <a:spLocks noChangeArrowheads="1"/>
          </p:cNvSpPr>
          <p:nvPr/>
        </p:nvSpPr>
        <p:spPr bwMode="auto">
          <a:xfrm>
            <a:off x="4479925" y="-184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57200" y="838200"/>
            <a:ext cx="3886200" cy="641350"/>
            <a:chOff x="457200" y="1416050"/>
            <a:chExt cx="3886200" cy="641350"/>
          </a:xfrm>
        </p:grpSpPr>
        <p:sp>
          <p:nvSpPr>
            <p:cNvPr id="4130" name="TextBox 16"/>
            <p:cNvSpPr txBox="1">
              <a:spLocks noChangeArrowheads="1"/>
            </p:cNvSpPr>
            <p:nvPr/>
          </p:nvSpPr>
          <p:spPr bwMode="auto">
            <a:xfrm>
              <a:off x="457200" y="1416050"/>
              <a:ext cx="28194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Constant density at boundary:</a:t>
              </a:r>
            </a:p>
          </p:txBody>
        </p:sp>
        <p:graphicFrame>
          <p:nvGraphicFramePr>
            <p:cNvPr id="4102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64472042"/>
                </p:ext>
              </p:extLst>
            </p:nvPr>
          </p:nvGraphicFramePr>
          <p:xfrm>
            <a:off x="2971800" y="1492250"/>
            <a:ext cx="1371600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6" name="Formula" r:id="rId4" imgW="627480" imgH="193320" progId="Equation.Ribbit">
                    <p:embed/>
                  </p:oleObj>
                </mc:Choice>
                <mc:Fallback>
                  <p:oleObj name="Formula" r:id="rId4" imgW="627480" imgH="19332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800" y="1492250"/>
                          <a:ext cx="1371600" cy="423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57200" y="2286000"/>
            <a:ext cx="6629400" cy="641350"/>
            <a:chOff x="329045" y="2819400"/>
            <a:chExt cx="6629400" cy="641350"/>
          </a:xfrm>
        </p:grpSpPr>
        <p:graphicFrame>
          <p:nvGraphicFramePr>
            <p:cNvPr id="4100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8289475"/>
                </p:ext>
              </p:extLst>
            </p:nvPr>
          </p:nvGraphicFramePr>
          <p:xfrm>
            <a:off x="2767445" y="2819400"/>
            <a:ext cx="4191000" cy="550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7" name="Formula" r:id="rId6" imgW="2574360" imgH="338040" progId="Equation.Ribbit">
                    <p:embed/>
                  </p:oleObj>
                </mc:Choice>
                <mc:Fallback>
                  <p:oleObj name="Formula" r:id="rId6" imgW="2574360" imgH="33804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7445" y="2819400"/>
                          <a:ext cx="4191000" cy="5508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29" name="TextBox 16"/>
            <p:cNvSpPr txBox="1">
              <a:spLocks noChangeArrowheads="1"/>
            </p:cNvSpPr>
            <p:nvPr/>
          </p:nvSpPr>
          <p:spPr bwMode="auto">
            <a:xfrm>
              <a:off x="329045" y="2819400"/>
              <a:ext cx="28194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Solution to ODEs, </a:t>
              </a:r>
              <a:br>
                <a:rPr lang="en-US" dirty="0"/>
              </a:br>
              <a:r>
                <a:rPr lang="en-US" dirty="0"/>
                <a:t>but need C: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609600" y="6009409"/>
            <a:ext cx="7467600" cy="633413"/>
            <a:chOff x="457200" y="5486400"/>
            <a:chExt cx="7467600" cy="633413"/>
          </a:xfrm>
        </p:grpSpPr>
        <p:sp>
          <p:nvSpPr>
            <p:cNvPr id="4128" name="TextBox 16"/>
            <p:cNvSpPr txBox="1">
              <a:spLocks noChangeArrowheads="1"/>
            </p:cNvSpPr>
            <p:nvPr/>
          </p:nvSpPr>
          <p:spPr bwMode="auto">
            <a:xfrm>
              <a:off x="457200" y="5653088"/>
              <a:ext cx="20574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/>
                <a:t>Applying to NLSE:</a:t>
              </a:r>
            </a:p>
          </p:txBody>
        </p:sp>
        <p:graphicFrame>
          <p:nvGraphicFramePr>
            <p:cNvPr id="4099" name="Object 26"/>
            <p:cNvGraphicFramePr>
              <a:graphicFrameLocks noChangeAspect="1"/>
            </p:cNvGraphicFramePr>
            <p:nvPr/>
          </p:nvGraphicFramePr>
          <p:xfrm>
            <a:off x="2667000" y="5486400"/>
            <a:ext cx="5257800" cy="633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8" name="Formula" r:id="rId8" imgW="3240000" imgH="390240" progId="Equation.Ribbit">
                    <p:embed/>
                  </p:oleObj>
                </mc:Choice>
                <mc:Fallback>
                  <p:oleObj name="Formula" r:id="rId8" imgW="3240000" imgH="39024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7000" y="5486400"/>
                          <a:ext cx="5257800" cy="6334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4479924" y="5029200"/>
            <a:ext cx="2606675" cy="914400"/>
            <a:chOff x="3870324" y="3962400"/>
            <a:chExt cx="2606675" cy="914400"/>
          </a:xfrm>
        </p:grpSpPr>
        <p:graphicFrame>
          <p:nvGraphicFramePr>
            <p:cNvPr id="4098" name="Object 23"/>
            <p:cNvGraphicFramePr>
              <a:graphicFrameLocks noChangeAspect="1"/>
            </p:cNvGraphicFramePr>
            <p:nvPr/>
          </p:nvGraphicFramePr>
          <p:xfrm>
            <a:off x="3935413" y="4103688"/>
            <a:ext cx="2236787" cy="696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19" name="Formula" r:id="rId10" imgW="1231920" imgH="384840" progId="Equation.Ribbit">
                    <p:embed/>
                  </p:oleObj>
                </mc:Choice>
                <mc:Fallback>
                  <p:oleObj name="Formula" r:id="rId10" imgW="1231920" imgH="38484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5413" y="4103688"/>
                          <a:ext cx="2236787" cy="6969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>
                                  <a:alpha val="28999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27" name="AutoShape 27"/>
            <p:cNvSpPr>
              <a:spLocks noChangeArrowheads="1"/>
            </p:cNvSpPr>
            <p:nvPr/>
          </p:nvSpPr>
          <p:spPr bwMode="auto">
            <a:xfrm>
              <a:off x="3870324" y="3962400"/>
              <a:ext cx="2606675" cy="914400"/>
            </a:xfrm>
            <a:prstGeom prst="flowChartProcess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457200" y="1492250"/>
            <a:ext cx="6934200" cy="641350"/>
            <a:chOff x="457200" y="2101850"/>
            <a:chExt cx="6934200" cy="641350"/>
          </a:xfrm>
        </p:grpSpPr>
        <p:grpSp>
          <p:nvGrpSpPr>
            <p:cNvPr id="4123" name="Group 24"/>
            <p:cNvGrpSpPr>
              <a:grpSpLocks/>
            </p:cNvGrpSpPr>
            <p:nvPr/>
          </p:nvGrpSpPr>
          <p:grpSpPr bwMode="auto">
            <a:xfrm>
              <a:off x="457200" y="2101850"/>
              <a:ext cx="6934200" cy="641350"/>
              <a:chOff x="457200" y="2101850"/>
              <a:chExt cx="6934200" cy="641350"/>
            </a:xfrm>
          </p:grpSpPr>
          <p:graphicFrame>
            <p:nvGraphicFramePr>
              <p:cNvPr id="4101" name="Object 17"/>
              <p:cNvGraphicFramePr>
                <a:graphicFrameLocks noChangeAspect="1"/>
              </p:cNvGraphicFramePr>
              <p:nvPr/>
            </p:nvGraphicFramePr>
            <p:xfrm>
              <a:off x="5200650" y="2133600"/>
              <a:ext cx="2190750" cy="5667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7420" name="Formula" r:id="rId12" imgW="1305720" imgH="338040" progId="Equation.Ribbit">
                      <p:embed/>
                    </p:oleObj>
                  </mc:Choice>
                  <mc:Fallback>
                    <p:oleObj name="Formula" r:id="rId12" imgW="1305720" imgH="338040" progId="Equation.Ribbit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00650" y="2133600"/>
                            <a:ext cx="2190750" cy="5667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25" name="TextBox 16"/>
              <p:cNvSpPr txBox="1">
                <a:spLocks noChangeArrowheads="1"/>
              </p:cNvSpPr>
              <p:nvPr/>
            </p:nvSpPr>
            <p:spPr bwMode="auto">
              <a:xfrm>
                <a:off x="457200" y="2101850"/>
                <a:ext cx="2819400" cy="64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dirty="0"/>
                  <a:t>Separate real and </a:t>
                </a:r>
                <a:br>
                  <a:rPr lang="en-US" dirty="0"/>
                </a:br>
                <a:r>
                  <a:rPr lang="en-US" dirty="0"/>
                  <a:t>imaginary parts:</a:t>
                </a:r>
              </a:p>
            </p:txBody>
          </p:sp>
        </p:grpSp>
        <p:graphicFrame>
          <p:nvGraphicFramePr>
            <p:cNvPr id="4103" name="Object 29"/>
            <p:cNvGraphicFramePr>
              <a:graphicFrameLocks noChangeAspect="1"/>
            </p:cNvGraphicFramePr>
            <p:nvPr/>
          </p:nvGraphicFramePr>
          <p:xfrm>
            <a:off x="2941552" y="2133600"/>
            <a:ext cx="1478048" cy="609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421" name="Formula" r:id="rId14" imgW="877680" imgH="398880" progId="Equation.Ribbit">
                    <p:embed/>
                  </p:oleObj>
                </mc:Choice>
                <mc:Fallback>
                  <p:oleObj name="Formula" r:id="rId14" imgW="877680" imgH="39888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41552" y="2133600"/>
                          <a:ext cx="1478048" cy="609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Right Arrow 29"/>
            <p:cNvSpPr/>
            <p:nvPr/>
          </p:nvSpPr>
          <p:spPr>
            <a:xfrm>
              <a:off x="4572000" y="2362200"/>
              <a:ext cx="533400" cy="1524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7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38" name="Rectangle 37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Numerical Algorithms</a:t>
              </a:r>
            </a:p>
          </p:txBody>
        </p:sp>
        <p:sp>
          <p:nvSpPr>
            <p:cNvPr id="39" name="TextBox 24"/>
            <p:cNvSpPr txBox="1">
              <a:spLocks noChangeArrowheads="1"/>
            </p:cNvSpPr>
            <p:nvPr/>
          </p:nvSpPr>
          <p:spPr bwMode="auto">
            <a:xfrm>
              <a:off x="4267200" y="164068"/>
              <a:ext cx="26853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/>
                <a:t>MSD </a:t>
              </a:r>
              <a:r>
                <a:rPr lang="en-US" b="1" dirty="0" smtClean="0"/>
                <a:t>BC: Some Details</a:t>
              </a:r>
              <a:endParaRPr lang="en-US" b="1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58588"/>
              </p:ext>
            </p:extLst>
          </p:nvPr>
        </p:nvGraphicFramePr>
        <p:xfrm>
          <a:off x="2945136" y="2944668"/>
          <a:ext cx="3531864" cy="59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2" name="Formula" r:id="rId16" imgW="2032200" imgH="343080" progId="Equation.Ribbit">
                  <p:embed/>
                </p:oleObj>
              </mc:Choice>
              <mc:Fallback>
                <p:oleObj name="Formula" r:id="rId16" imgW="2032200" imgH="34308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945136" y="2944668"/>
                        <a:ext cx="3531864" cy="595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913564"/>
              </p:ext>
            </p:extLst>
          </p:nvPr>
        </p:nvGraphicFramePr>
        <p:xfrm>
          <a:off x="2895600" y="3581400"/>
          <a:ext cx="2068513" cy="554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3" name="Formula" r:id="rId18" imgW="1280160" imgH="343080" progId="Equation.Ribbit">
                  <p:embed/>
                </p:oleObj>
              </mc:Choice>
              <mc:Fallback>
                <p:oleObj name="Formula" r:id="rId18" imgW="1280160" imgH="34308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895600" y="3581400"/>
                        <a:ext cx="2068513" cy="554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268487"/>
              </p:ext>
            </p:extLst>
          </p:nvPr>
        </p:nvGraphicFramePr>
        <p:xfrm>
          <a:off x="1724025" y="4327447"/>
          <a:ext cx="7343775" cy="629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4" name="Formula" r:id="rId20" imgW="4488480" imgH="384840" progId="Equation.Ribbit">
                  <p:embed/>
                </p:oleObj>
              </mc:Choice>
              <mc:Fallback>
                <p:oleObj name="Formula" r:id="rId20" imgW="4488480" imgH="38484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724025" y="4327447"/>
                        <a:ext cx="7343775" cy="6290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542919"/>
              </p:ext>
            </p:extLst>
          </p:nvPr>
        </p:nvGraphicFramePr>
        <p:xfrm>
          <a:off x="1143000" y="5381625"/>
          <a:ext cx="1057761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25" name="Formula" r:id="rId22" imgW="677160" imgH="360720" progId="Equation.Ribbit">
                  <p:embed/>
                </p:oleObj>
              </mc:Choice>
              <mc:Fallback>
                <p:oleObj name="Formula" r:id="rId22" imgW="677160" imgH="36072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43000" y="5381625"/>
                        <a:ext cx="1057761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3059668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Rewrite Solution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441017" y="3669268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Take spatial derivative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77892" y="44312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Discretize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440536" y="495300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above to get C: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657600" y="53456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MSD:</a:t>
            </a: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890573169"/>
      </p:ext>
    </p:extLst>
  </p:cSld>
  <p:clrMapOvr>
    <a:masterClrMapping/>
  </p:clrMapOvr>
  <p:transition spd="med" advTm="60841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Arrow Connector 61"/>
          <p:cNvCxnSpPr/>
          <p:nvPr/>
        </p:nvCxnSpPr>
        <p:spPr bwMode="auto">
          <a:xfrm>
            <a:off x="1830804" y="3573379"/>
            <a:ext cx="1217196" cy="1981200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Rectangle 1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6150" name="Rectangle 17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graphicFrame>
        <p:nvGraphicFramePr>
          <p:cNvPr id="6146" name="Object 11"/>
          <p:cNvGraphicFramePr>
            <a:graphicFrameLocks noChangeAspect="1"/>
          </p:cNvGraphicFramePr>
          <p:nvPr/>
        </p:nvGraphicFramePr>
        <p:xfrm>
          <a:off x="1066800" y="919163"/>
          <a:ext cx="304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6" name="Formula" r:id="rId4" imgW="111960" imgH="166680" progId="Equation.Ribbit">
                  <p:embed/>
                </p:oleObj>
              </mc:Choice>
              <mc:Fallback>
                <p:oleObj name="Formula" r:id="rId4" imgW="111960" imgH="16668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919163"/>
                        <a:ext cx="304800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133600" y="641032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740065"/>
              </p:ext>
            </p:extLst>
          </p:nvPr>
        </p:nvGraphicFramePr>
        <p:xfrm>
          <a:off x="2209800" y="199072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4800" y="1600200"/>
            <a:ext cx="684213" cy="369888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GPU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5800" y="2743200"/>
            <a:ext cx="8077200" cy="2667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914400" y="2895600"/>
            <a:ext cx="30480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114800" y="2895600"/>
            <a:ext cx="3048000" cy="2286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04800" y="1600200"/>
            <a:ext cx="8686800" cy="44958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2209800" y="923925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AF3FE"/>
                    </a:solidFill>
                  </a:tcPr>
                </a:tc>
              </a:tr>
            </a:tbl>
          </a:graphicData>
        </a:graphic>
      </p:graphicFrame>
      <p:sp>
        <p:nvSpPr>
          <p:cNvPr id="6251" name="TextBox 26"/>
          <p:cNvSpPr txBox="1">
            <a:spLocks noChangeArrowheads="1"/>
          </p:cNvSpPr>
          <p:nvPr/>
        </p:nvSpPr>
        <p:spPr bwMode="auto">
          <a:xfrm>
            <a:off x="1447800" y="925513"/>
            <a:ext cx="671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CPU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800" y="2373313"/>
            <a:ext cx="1325563" cy="369887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Kernel call:</a:t>
            </a:r>
          </a:p>
        </p:txBody>
      </p:sp>
      <p:sp>
        <p:nvSpPr>
          <p:cNvPr id="6253" name="TextBox 28"/>
          <p:cNvSpPr txBox="1">
            <a:spLocks noChangeArrowheads="1"/>
          </p:cNvSpPr>
          <p:nvPr/>
        </p:nvSpPr>
        <p:spPr bwMode="auto">
          <a:xfrm>
            <a:off x="990600" y="4735513"/>
            <a:ext cx="94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Block 0</a:t>
            </a:r>
          </a:p>
        </p:txBody>
      </p:sp>
      <p:sp>
        <p:nvSpPr>
          <p:cNvPr id="6254" name="TextBox 29"/>
          <p:cNvSpPr txBox="1">
            <a:spLocks noChangeArrowheads="1"/>
          </p:cNvSpPr>
          <p:nvPr/>
        </p:nvSpPr>
        <p:spPr bwMode="auto">
          <a:xfrm>
            <a:off x="4191000" y="4735513"/>
            <a:ext cx="941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Block 1</a:t>
            </a:r>
          </a:p>
        </p:txBody>
      </p:sp>
      <p:sp>
        <p:nvSpPr>
          <p:cNvPr id="6255" name="TextBox 30"/>
          <p:cNvSpPr txBox="1">
            <a:spLocks noChangeArrowheads="1"/>
          </p:cNvSpPr>
          <p:nvPr/>
        </p:nvSpPr>
        <p:spPr bwMode="auto">
          <a:xfrm>
            <a:off x="7505581" y="3512403"/>
            <a:ext cx="8002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dirty="0" smtClean="0"/>
              <a:t>…</a:t>
            </a:r>
            <a:endParaRPr lang="en-US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2133600" y="55626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447800" y="1992313"/>
            <a:ext cx="696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143000" y="55626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Output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4191000" y="1295400"/>
            <a:ext cx="1524000" cy="6096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457200" y="2133600"/>
            <a:ext cx="990600" cy="3657600"/>
            <a:chOff x="457200" y="2133600"/>
            <a:chExt cx="990600" cy="3657600"/>
          </a:xfrm>
        </p:grpSpPr>
        <p:sp>
          <p:nvSpPr>
            <p:cNvPr id="52" name="Rectangle 51"/>
            <p:cNvSpPr/>
            <p:nvPr/>
          </p:nvSpPr>
          <p:spPr>
            <a:xfrm>
              <a:off x="457200" y="5715000"/>
              <a:ext cx="685800" cy="76200"/>
            </a:xfrm>
            <a:prstGeom prst="rect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57200" y="2209800"/>
              <a:ext cx="76200" cy="3505200"/>
            </a:xfrm>
            <a:prstGeom prst="rect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>
              <a:off x="457200" y="2133600"/>
              <a:ext cx="990600" cy="152400"/>
            </a:xfrm>
            <a:prstGeom prst="right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1905000" y="2438400"/>
            <a:ext cx="1752601" cy="609600"/>
            <a:chOff x="1905000" y="2438400"/>
            <a:chExt cx="1752601" cy="609600"/>
          </a:xfrm>
        </p:grpSpPr>
        <p:cxnSp>
          <p:nvCxnSpPr>
            <p:cNvPr id="56" name="Straight Arrow Connector 55"/>
            <p:cNvCxnSpPr/>
            <p:nvPr/>
          </p:nvCxnSpPr>
          <p:spPr>
            <a:xfrm rot="5400000">
              <a:off x="1905000" y="2438400"/>
              <a:ext cx="6096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>
              <a:off x="2286000" y="2438400"/>
              <a:ext cx="800100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2667000" y="2438400"/>
              <a:ext cx="990601" cy="609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85" name="TextBox 69"/>
          <p:cNvSpPr txBox="1">
            <a:spLocks noChangeArrowheads="1"/>
          </p:cNvSpPr>
          <p:nvPr/>
        </p:nvSpPr>
        <p:spPr bwMode="auto">
          <a:xfrm>
            <a:off x="908050" y="3074987"/>
            <a:ext cx="6921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/>
              <a:t>Shared </a:t>
            </a:r>
            <a:br>
              <a:rPr lang="en-US" sz="1100" dirty="0"/>
            </a:br>
            <a:r>
              <a:rPr lang="en-US" sz="1100" dirty="0"/>
              <a:t>memory</a:t>
            </a:r>
          </a:p>
        </p:txBody>
      </p:sp>
      <p:sp>
        <p:nvSpPr>
          <p:cNvPr id="71" name="Down Arrow 70"/>
          <p:cNvSpPr/>
          <p:nvPr/>
        </p:nvSpPr>
        <p:spPr>
          <a:xfrm>
            <a:off x="3962400" y="5943600"/>
            <a:ext cx="838200" cy="457200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75"/>
          <p:cNvGrpSpPr>
            <a:grpSpLocks/>
          </p:cNvGrpSpPr>
          <p:nvPr/>
        </p:nvGrpSpPr>
        <p:grpSpPr bwMode="auto">
          <a:xfrm>
            <a:off x="1066800" y="6405563"/>
            <a:ext cx="990600" cy="452437"/>
            <a:chOff x="1066800" y="6405563"/>
            <a:chExt cx="990600" cy="452437"/>
          </a:xfrm>
        </p:grpSpPr>
        <p:sp>
          <p:nvSpPr>
            <p:cNvPr id="6293" name="TextBox 16"/>
            <p:cNvSpPr txBox="1">
              <a:spLocks noChangeArrowheads="1"/>
            </p:cNvSpPr>
            <p:nvPr/>
          </p:nvSpPr>
          <p:spPr bwMode="auto">
            <a:xfrm>
              <a:off x="1385421" y="6412468"/>
              <a:ext cx="6719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CPU</a:t>
              </a:r>
            </a:p>
          </p:txBody>
        </p:sp>
        <p:graphicFrame>
          <p:nvGraphicFramePr>
            <p:cNvPr id="6147" name="Object 3"/>
            <p:cNvGraphicFramePr>
              <a:graphicFrameLocks noChangeAspect="1"/>
            </p:cNvGraphicFramePr>
            <p:nvPr/>
          </p:nvGraphicFramePr>
          <p:xfrm>
            <a:off x="1066800" y="6405563"/>
            <a:ext cx="304800" cy="452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7" name="Formula" r:id="rId6" imgW="111960" imgH="166680" progId="Equation.Ribbit">
                    <p:embed/>
                  </p:oleObj>
                </mc:Choice>
                <mc:Fallback>
                  <p:oleObj name="Formula" r:id="rId6" imgW="111960" imgH="16668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6405563"/>
                          <a:ext cx="304800" cy="452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1858878" y="3573379"/>
            <a:ext cx="1371600" cy="1981200"/>
            <a:chOff x="1943099" y="3573379"/>
            <a:chExt cx="1371600" cy="198120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2349166" y="3573379"/>
              <a:ext cx="783055" cy="198120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743200" y="3573379"/>
              <a:ext cx="389021" cy="1981200"/>
            </a:xfrm>
            <a:prstGeom prst="straightConnector1">
              <a:avLst/>
            </a:prstGeom>
            <a:ln w="158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943099" y="4118811"/>
              <a:ext cx="13716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00"/>
                  </a:solidFill>
                </a:rPr>
                <a:t>Compute</a:t>
              </a:r>
              <a:endParaRPr lang="en-US" dirty="0"/>
            </a:p>
          </p:txBody>
        </p:sp>
      </p:grpSp>
      <p:grpSp>
        <p:nvGrpSpPr>
          <p:cNvPr id="47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48" name="Rectangle 47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Code Implementation</a:t>
              </a:r>
            </a:p>
          </p:txBody>
        </p:sp>
        <p:sp>
          <p:nvSpPr>
            <p:cNvPr id="49" name="TextBox 24"/>
            <p:cNvSpPr txBox="1">
              <a:spLocks noChangeArrowheads="1"/>
            </p:cNvSpPr>
            <p:nvPr/>
          </p:nvSpPr>
          <p:spPr bwMode="auto">
            <a:xfrm>
              <a:off x="4282856" y="164068"/>
              <a:ext cx="310854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GPU Codes:  Some Details</a:t>
              </a:r>
              <a:endParaRPr lang="en-US" b="1" dirty="0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32030"/>
              </p:ext>
            </p:extLst>
          </p:nvPr>
        </p:nvGraphicFramePr>
        <p:xfrm>
          <a:off x="1600200" y="3124200"/>
          <a:ext cx="2057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  <a:gridCol w="411480"/>
                <a:gridCol w="411480"/>
                <a:gridCol w="411480"/>
                <a:gridCol w="41148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FF00"/>
                          </a:solidFill>
                        </a:ln>
                        <a:solidFill>
                          <a:srgbClr val="00FF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cxnSp>
        <p:nvCxnSpPr>
          <p:cNvPr id="59" name="Straight Arrow Connector 58"/>
          <p:cNvCxnSpPr/>
          <p:nvPr/>
        </p:nvCxnSpPr>
        <p:spPr bwMode="auto">
          <a:xfrm flipH="1">
            <a:off x="3048000" y="2410326"/>
            <a:ext cx="1257302" cy="63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flipH="1">
            <a:off x="3505200" y="2410326"/>
            <a:ext cx="1323478" cy="63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81079"/>
              </p:ext>
            </p:extLst>
          </p:nvPr>
        </p:nvGraphicFramePr>
        <p:xfrm>
          <a:off x="4572000" y="3124200"/>
          <a:ext cx="2057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"/>
                <a:gridCol w="411480"/>
                <a:gridCol w="411480"/>
                <a:gridCol w="411480"/>
                <a:gridCol w="41148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00FF00"/>
                          </a:solidFill>
                        </a:ln>
                        <a:solidFill>
                          <a:srgbClr val="00FF00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cxnSp>
        <p:nvCxnSpPr>
          <p:cNvPr id="66" name="Straight Arrow Connector 65"/>
          <p:cNvCxnSpPr/>
          <p:nvPr/>
        </p:nvCxnSpPr>
        <p:spPr bwMode="auto">
          <a:xfrm flipH="1">
            <a:off x="4800600" y="2410326"/>
            <a:ext cx="67794" cy="63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2133600" y="1719590"/>
            <a:ext cx="1613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/>
              <a:t>Global memory</a:t>
            </a:r>
            <a:endParaRPr lang="en-US" sz="1100" dirty="0"/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914400" y="5410200"/>
            <a:ext cx="161365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 smtClean="0"/>
              <a:t>Global memory</a:t>
            </a:r>
            <a:endParaRPr lang="en-US" sz="11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07312619"/>
      </p:ext>
    </p:extLst>
  </p:cSld>
  <p:clrMapOvr>
    <a:masterClrMapping/>
  </p:clrMapOvr>
  <p:transition spd="med" advTm="7135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2362200" y="762000"/>
            <a:ext cx="3886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smtClean="0"/>
              <a:t>Heisenberg </a:t>
            </a:r>
            <a:r>
              <a:rPr lang="en-US" sz="2000" dirty="0"/>
              <a:t>Uncertainty </a:t>
            </a:r>
            <a:r>
              <a:rPr lang="en-US" sz="2000" dirty="0" smtClean="0"/>
              <a:t>Principle</a:t>
            </a:r>
            <a:endParaRPr lang="en-US" sz="2000" dirty="0"/>
          </a:p>
        </p:txBody>
      </p:sp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Physical Motivation</a:t>
              </a:r>
            </a:p>
          </p:txBody>
        </p:sp>
        <p:sp>
          <p:nvSpPr>
            <p:cNvPr id="16389" name="TextBox 1"/>
            <p:cNvSpPr txBox="1">
              <a:spLocks noChangeArrowheads="1"/>
            </p:cNvSpPr>
            <p:nvPr/>
          </p:nvSpPr>
          <p:spPr bwMode="auto">
            <a:xfrm>
              <a:off x="4307016" y="164068"/>
              <a:ext cx="32367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Bose-Einstein Condensates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477000" y="3059668"/>
            <a:ext cx="2454518" cy="1207532"/>
            <a:chOff x="4122048" y="2654637"/>
            <a:chExt cx="2454518" cy="1207532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511038"/>
                </p:ext>
              </p:extLst>
            </p:nvPr>
          </p:nvGraphicFramePr>
          <p:xfrm>
            <a:off x="4418911" y="3122394"/>
            <a:ext cx="1989137" cy="739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78" name="Formula" r:id="rId4" imgW="1002240" imgH="373680" progId="Equation.Ribbit">
                    <p:embed/>
                  </p:oleObj>
                </mc:Choice>
                <mc:Fallback>
                  <p:oleObj name="Formula" r:id="rId4" imgW="1002240" imgH="37368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18911" y="3122394"/>
                          <a:ext cx="1989137" cy="739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4122048" y="2654637"/>
              <a:ext cx="2454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de Broglie </a:t>
              </a:r>
              <a:r>
                <a:rPr lang="en-US" i="1" dirty="0" smtClean="0"/>
                <a:t>wavelength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629400" y="697468"/>
            <a:ext cx="2214563" cy="2350532"/>
            <a:chOff x="6553200" y="1307068"/>
            <a:chExt cx="2214563" cy="2350532"/>
          </a:xfrm>
        </p:grpSpPr>
        <p:pic>
          <p:nvPicPr>
            <p:cNvPr id="23564" name="Picture 12" descr="C:\Users\Reuven Meir\Desktop\23846882743253688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1716166"/>
              <a:ext cx="2214563" cy="1941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010400" y="1307068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Dilute Gas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8600" y="4659868"/>
            <a:ext cx="2743200" cy="1969532"/>
            <a:chOff x="228600" y="4572000"/>
            <a:chExt cx="2743200" cy="1969532"/>
          </a:xfrm>
        </p:grpSpPr>
        <p:pic>
          <p:nvPicPr>
            <p:cNvPr id="23558" name="Picture 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572000"/>
              <a:ext cx="2743200" cy="1463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3400" y="6172200"/>
              <a:ext cx="2168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“High” Temperature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24200" y="4648200"/>
            <a:ext cx="2743200" cy="1981200"/>
            <a:chOff x="3124200" y="4572000"/>
            <a:chExt cx="2743200" cy="1981200"/>
          </a:xfrm>
        </p:grpSpPr>
        <p:pic>
          <p:nvPicPr>
            <p:cNvPr id="23557" name="Picture 5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4572000"/>
              <a:ext cx="2743200" cy="1463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581400" y="6183868"/>
              <a:ext cx="1963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Low Temperature</a:t>
              </a:r>
              <a:endParaRPr lang="en-US" dirty="0"/>
            </a:p>
          </p:txBody>
        </p:sp>
      </p:grpSp>
      <p:pic>
        <p:nvPicPr>
          <p:cNvPr id="23567" name="Picture 15" descr="C:\Users\Reuven Meir\Desktop\gassti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08074"/>
            <a:ext cx="2212975" cy="1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5943600" y="4648200"/>
            <a:ext cx="3023616" cy="1981200"/>
            <a:chOff x="5943600" y="4572000"/>
            <a:chExt cx="3023616" cy="1981200"/>
          </a:xfrm>
        </p:grpSpPr>
        <p:grpSp>
          <p:nvGrpSpPr>
            <p:cNvPr id="17" name="Group 16"/>
            <p:cNvGrpSpPr/>
            <p:nvPr/>
          </p:nvGrpSpPr>
          <p:grpSpPr>
            <a:xfrm>
              <a:off x="5943600" y="4572000"/>
              <a:ext cx="3023616" cy="1981200"/>
              <a:chOff x="5943600" y="4572000"/>
              <a:chExt cx="3023616" cy="1981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943600" y="4572000"/>
                <a:ext cx="3023616" cy="1981200"/>
                <a:chOff x="5943600" y="4572000"/>
                <a:chExt cx="3023616" cy="1981200"/>
              </a:xfrm>
            </p:grpSpPr>
            <p:pic>
              <p:nvPicPr>
                <p:cNvPr id="23556" name="Picture 4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43600" y="4572000"/>
                  <a:ext cx="3023616" cy="14630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6385382" y="6183868"/>
                  <a:ext cx="224523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Critical Temperature</a:t>
                  </a:r>
                  <a:endParaRPr lang="en-US" dirty="0"/>
                </a:p>
              </p:txBody>
            </p:sp>
          </p:grpSp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04645518"/>
                  </p:ext>
                </p:extLst>
              </p:nvPr>
            </p:nvGraphicFramePr>
            <p:xfrm>
              <a:off x="6948202" y="5562600"/>
              <a:ext cx="1014412" cy="31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79" name="Formula" r:id="rId11" imgW="511920" imgH="157680" progId="Equation.Ribbit">
                      <p:embed/>
                    </p:oleObj>
                  </mc:Choice>
                  <mc:Fallback>
                    <p:oleObj name="Formula" r:id="rId11" imgW="511920" imgH="157680" progId="Equation.Ribbit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48202" y="5562600"/>
                            <a:ext cx="1014412" cy="311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" name="Rectangle 17"/>
            <p:cNvSpPr/>
            <p:nvPr/>
          </p:nvSpPr>
          <p:spPr>
            <a:xfrm>
              <a:off x="6034697" y="4648200"/>
              <a:ext cx="1051903" cy="52322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BEC</a:t>
              </a:r>
              <a:endParaRPr lang="en-US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23575" name="Picture 23" descr="C:\Users\Reuven Meir\Desktop\uncertaintyprincipled58op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1431"/>
            <a:ext cx="1953072" cy="147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32611" y="1232843"/>
            <a:ext cx="6141319" cy="3186757"/>
            <a:chOff x="232611" y="1232843"/>
            <a:chExt cx="6141319" cy="3186757"/>
          </a:xfrm>
        </p:grpSpPr>
        <p:grpSp>
          <p:nvGrpSpPr>
            <p:cNvPr id="11" name="Group 10"/>
            <p:cNvGrpSpPr/>
            <p:nvPr/>
          </p:nvGrpSpPr>
          <p:grpSpPr>
            <a:xfrm>
              <a:off x="304800" y="1232843"/>
              <a:ext cx="6069130" cy="3186757"/>
              <a:chOff x="304800" y="1232843"/>
              <a:chExt cx="6069130" cy="3186757"/>
            </a:xfrm>
          </p:grpSpPr>
          <p:pic>
            <p:nvPicPr>
              <p:cNvPr id="16399" name="Picture 15" descr="C:\Users\Reuven Meir\Desktop\reality_wavepacket.gif"/>
              <p:cNvPicPr>
                <a:picLocks noChangeAspect="1" noChangeArrowheads="1" noCrop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1232843"/>
                <a:ext cx="4087930" cy="3186757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25497820"/>
                  </p:ext>
                </p:extLst>
              </p:nvPr>
            </p:nvGraphicFramePr>
            <p:xfrm>
              <a:off x="304800" y="2438400"/>
              <a:ext cx="1576387" cy="6667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980" name="Formula" r:id="rId15" imgW="796320" imgH="336600" progId="Equation.Ribbit">
                      <p:embed/>
                    </p:oleObj>
                  </mc:Choice>
                  <mc:Fallback>
                    <p:oleObj name="Formula" r:id="rId15" imgW="796320" imgH="336600" progId="Equation.Ribbi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6"/>
                          <a:stretch>
                            <a:fillRect/>
                          </a:stretch>
                        </p:blipFill>
                        <p:spPr>
                          <a:xfrm>
                            <a:off x="304800" y="2438400"/>
                            <a:ext cx="1576387" cy="6667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4230769"/>
                </p:ext>
              </p:extLst>
            </p:nvPr>
          </p:nvGraphicFramePr>
          <p:xfrm>
            <a:off x="232611" y="3224857"/>
            <a:ext cx="1881187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981" name="Formula" r:id="rId17" imgW="947520" imgH="594360" progId="Equation.Ribbit">
                    <p:embed/>
                  </p:oleObj>
                </mc:Choice>
                <mc:Fallback>
                  <p:oleObj name="Formula" r:id="rId17" imgW="947520" imgH="59436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32611" y="3224857"/>
                          <a:ext cx="1881187" cy="1181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3631" name="Picture 7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2843"/>
            <a:ext cx="4087930" cy="318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32" name="Picture 8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2842"/>
            <a:ext cx="4087930" cy="318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633" name="Picture 8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32841"/>
            <a:ext cx="4087930" cy="318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617220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68"/>
            <a:ext cx="4473649" cy="372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15" name="Group 7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9" name="Rectangle 8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Physical Motivation</a:t>
              </a:r>
            </a:p>
          </p:txBody>
        </p:sp>
        <p:sp>
          <p:nvSpPr>
            <p:cNvPr id="17417" name="TextBox 9"/>
            <p:cNvSpPr txBox="1">
              <a:spLocks noChangeArrowheads="1"/>
            </p:cNvSpPr>
            <p:nvPr/>
          </p:nvSpPr>
          <p:spPr bwMode="auto">
            <a:xfrm>
              <a:off x="4276387" y="164068"/>
              <a:ext cx="15910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Vortex Rings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71" y="2909945"/>
            <a:ext cx="4669431" cy="2953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23" y="2909945"/>
            <a:ext cx="4695520" cy="394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Reuven Meir\Desktop\05a-best-outdoor-looking-up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7316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Reuven Meir\Desktop\Volcano blowing smoke rings.gi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28" y="673168"/>
            <a:ext cx="2148174" cy="168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71" y="673168"/>
            <a:ext cx="2521257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629" y="685800"/>
            <a:ext cx="2168371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C:\Users\Reuven Meir\Desktop\Animati1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7731"/>
            <a:ext cx="4495800" cy="244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44736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36" name="Picture 604" descr="C:\Users\Reuven Meir\Desktop\Pi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5562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35" name="Picture 603" descr="C:\Ron\My Dropbox\PhD Research\NLSE Codes\NLSE1D\linex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55626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444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24" name="Rectangle 23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chemeClr val="bg2">
                    <a:lumMod val="95000"/>
                  </a:schemeClr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Mathematical Models</a:t>
              </a:r>
            </a:p>
          </p:txBody>
        </p:sp>
        <p:sp>
          <p:nvSpPr>
            <p:cNvPr id="18448" name="TextBox 24"/>
            <p:cNvSpPr txBox="1">
              <a:spLocks noChangeArrowheads="1"/>
            </p:cNvSpPr>
            <p:nvPr/>
          </p:nvSpPr>
          <p:spPr bwMode="auto">
            <a:xfrm>
              <a:off x="4276903" y="164068"/>
              <a:ext cx="372409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Nonlinear Schrödinger Equation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09" name="Group 18608"/>
          <p:cNvGrpSpPr/>
          <p:nvPr/>
        </p:nvGrpSpPr>
        <p:grpSpPr>
          <a:xfrm>
            <a:off x="5746598" y="5016731"/>
            <a:ext cx="2275654" cy="1047022"/>
            <a:chOff x="5746598" y="5016731"/>
            <a:chExt cx="2275654" cy="1047022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2330484"/>
                </p:ext>
              </p:extLst>
            </p:nvPr>
          </p:nvGraphicFramePr>
          <p:xfrm>
            <a:off x="6383952" y="5406528"/>
            <a:ext cx="1638300" cy="657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7" name="Formula" r:id="rId7" imgW="826920" imgH="331560" progId="Equation.Ribbit">
                    <p:embed/>
                  </p:oleObj>
                </mc:Choice>
                <mc:Fallback>
                  <p:oleObj name="Formula" r:id="rId7" imgW="826920" imgH="33156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383952" y="5406528"/>
                          <a:ext cx="1638300" cy="657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/>
            <p:cNvSpPr txBox="1"/>
            <p:nvPr/>
          </p:nvSpPr>
          <p:spPr>
            <a:xfrm>
              <a:off x="5746598" y="5016731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Frequency</a:t>
              </a:r>
              <a:endParaRPr lang="en-US" dirty="0"/>
            </a:p>
          </p:txBody>
        </p: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4282966"/>
              </p:ext>
            </p:extLst>
          </p:nvPr>
        </p:nvGraphicFramePr>
        <p:xfrm>
          <a:off x="1743075" y="1038225"/>
          <a:ext cx="7061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8" name="Formula" r:id="rId9" imgW="2549160" imgH="338040" progId="Equation.Ribbit">
                  <p:embed/>
                </p:oleObj>
              </mc:Choice>
              <mc:Fallback>
                <p:oleObj name="Formula" r:id="rId9" imgW="2549160" imgH="33804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43075" y="1038225"/>
                        <a:ext cx="7061200" cy="936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616" name="Group 18615"/>
          <p:cNvGrpSpPr/>
          <p:nvPr/>
        </p:nvGrpSpPr>
        <p:grpSpPr>
          <a:xfrm>
            <a:off x="1600200" y="2145268"/>
            <a:ext cx="4800600" cy="2615790"/>
            <a:chOff x="1600200" y="2145268"/>
            <a:chExt cx="4800600" cy="2615790"/>
          </a:xfrm>
        </p:grpSpPr>
        <p:sp>
          <p:nvSpPr>
            <p:cNvPr id="5" name="TextBox 4"/>
            <p:cNvSpPr txBox="1"/>
            <p:nvPr/>
          </p:nvSpPr>
          <p:spPr>
            <a:xfrm>
              <a:off x="1890206" y="2145268"/>
              <a:ext cx="4510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Wavefunction</a:t>
              </a:r>
              <a:r>
                <a:rPr lang="en-US" dirty="0" smtClean="0"/>
                <a:t> – Real and Imaginary Parts</a:t>
              </a:r>
              <a:endParaRPr lang="en-US" dirty="0"/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025215"/>
                </p:ext>
              </p:extLst>
            </p:nvPr>
          </p:nvGraphicFramePr>
          <p:xfrm>
            <a:off x="1600200" y="2206625"/>
            <a:ext cx="223837" cy="3079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49" name="Formula" r:id="rId11" imgW="113040" imgH="156240" progId="Equation.Ribbit">
                    <p:embed/>
                  </p:oleObj>
                </mc:Choice>
                <mc:Fallback>
                  <p:oleObj name="Formula" r:id="rId11" imgW="113040" imgH="15624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600200" y="2206625"/>
                          <a:ext cx="223837" cy="3079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Straight Arrow Connector 7"/>
            <p:cNvCxnSpPr/>
            <p:nvPr/>
          </p:nvCxnSpPr>
          <p:spPr>
            <a:xfrm flipH="1">
              <a:off x="3352800" y="2514600"/>
              <a:ext cx="457200" cy="14299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124200" y="2514600"/>
              <a:ext cx="1981200" cy="22464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17" name="Group 18616"/>
          <p:cNvGrpSpPr/>
          <p:nvPr/>
        </p:nvGrpSpPr>
        <p:grpSpPr>
          <a:xfrm>
            <a:off x="3200400" y="1676400"/>
            <a:ext cx="3776484" cy="1371600"/>
            <a:chOff x="3200400" y="1676400"/>
            <a:chExt cx="3776484" cy="1371600"/>
          </a:xfrm>
        </p:grpSpPr>
        <p:sp>
          <p:nvSpPr>
            <p:cNvPr id="25" name="TextBox 24"/>
            <p:cNvSpPr txBox="1"/>
            <p:nvPr/>
          </p:nvSpPr>
          <p:spPr>
            <a:xfrm>
              <a:off x="5715000" y="2678668"/>
              <a:ext cx="1261884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Parameter</a:t>
              </a:r>
              <a:endParaRPr lang="en-US" dirty="0"/>
            </a:p>
          </p:txBody>
        </p:sp>
        <p:cxnSp>
          <p:nvCxnSpPr>
            <p:cNvPr id="18610" name="Straight Connector 18609"/>
            <p:cNvCxnSpPr/>
            <p:nvPr/>
          </p:nvCxnSpPr>
          <p:spPr>
            <a:xfrm flipV="1">
              <a:off x="6324600" y="1981200"/>
              <a:ext cx="0" cy="68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12" name="Straight Connector 18611"/>
            <p:cNvCxnSpPr/>
            <p:nvPr/>
          </p:nvCxnSpPr>
          <p:spPr>
            <a:xfrm flipH="1">
              <a:off x="3200400" y="1981200"/>
              <a:ext cx="3124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14" name="Straight Arrow Connector 18613"/>
            <p:cNvCxnSpPr/>
            <p:nvPr/>
          </p:nvCxnSpPr>
          <p:spPr>
            <a:xfrm flipV="1">
              <a:off x="3200400" y="1676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06" name="Group 18605"/>
          <p:cNvGrpSpPr/>
          <p:nvPr/>
        </p:nvGrpSpPr>
        <p:grpSpPr>
          <a:xfrm>
            <a:off x="3505200" y="744326"/>
            <a:ext cx="3629270" cy="493401"/>
            <a:chOff x="3664248" y="744326"/>
            <a:chExt cx="3629270" cy="493401"/>
          </a:xfrm>
        </p:grpSpPr>
        <p:grpSp>
          <p:nvGrpSpPr>
            <p:cNvPr id="10" name="Group 9"/>
            <p:cNvGrpSpPr/>
            <p:nvPr/>
          </p:nvGrpSpPr>
          <p:grpSpPr>
            <a:xfrm>
              <a:off x="4114800" y="744326"/>
              <a:ext cx="3178718" cy="493401"/>
              <a:chOff x="4114800" y="744326"/>
              <a:chExt cx="3178718" cy="493401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4114800" y="762000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/>
                  <a:t>Laplacian</a:t>
                </a:r>
                <a:endParaRPr lang="en-US" dirty="0"/>
              </a:p>
            </p:txBody>
          </p:sp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40835590"/>
                  </p:ext>
                </p:extLst>
              </p:nvPr>
            </p:nvGraphicFramePr>
            <p:xfrm>
              <a:off x="5347667" y="744326"/>
              <a:ext cx="1945851" cy="493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050" name="Formula" r:id="rId13" imgW="1516680" imgH="384840" progId="Equation.Ribbit">
                      <p:embed/>
                    </p:oleObj>
                  </mc:Choice>
                  <mc:Fallback>
                    <p:oleObj name="Formula" r:id="rId13" imgW="1516680" imgH="384840" progId="Equation.Ribbi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4"/>
                          <a:stretch>
                            <a:fillRect/>
                          </a:stretch>
                        </p:blipFill>
                        <p:spPr>
                          <a:xfrm>
                            <a:off x="5347667" y="744326"/>
                            <a:ext cx="1945851" cy="49340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Bent-Up Arrow 12"/>
            <p:cNvSpPr/>
            <p:nvPr/>
          </p:nvSpPr>
          <p:spPr>
            <a:xfrm rot="10800000">
              <a:off x="3664248" y="915636"/>
              <a:ext cx="450225" cy="293132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07" name="Group 18606"/>
          <p:cNvGrpSpPr/>
          <p:nvPr/>
        </p:nvGrpSpPr>
        <p:grpSpPr>
          <a:xfrm>
            <a:off x="3276600" y="1752600"/>
            <a:ext cx="5802853" cy="1476964"/>
            <a:chOff x="3276600" y="1752600"/>
            <a:chExt cx="5802853" cy="1476964"/>
          </a:xfrm>
        </p:grpSpPr>
        <p:sp>
          <p:nvSpPr>
            <p:cNvPr id="27" name="TextBox 26"/>
            <p:cNvSpPr txBox="1"/>
            <p:nvPr/>
          </p:nvSpPr>
          <p:spPr>
            <a:xfrm>
              <a:off x="7086600" y="2450068"/>
              <a:ext cx="1992853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Potential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5943600" y="1752600"/>
              <a:ext cx="1600200" cy="6974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3276600" y="2819400"/>
              <a:ext cx="4572000" cy="4101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11" name="Group 18610"/>
          <p:cNvGrpSpPr/>
          <p:nvPr/>
        </p:nvGrpSpPr>
        <p:grpSpPr>
          <a:xfrm>
            <a:off x="6705600" y="1676400"/>
            <a:ext cx="2362200" cy="685800"/>
            <a:chOff x="6705600" y="1676400"/>
            <a:chExt cx="2362200" cy="685800"/>
          </a:xfrm>
        </p:grpSpPr>
        <p:sp>
          <p:nvSpPr>
            <p:cNvPr id="28" name="TextBox 27"/>
            <p:cNvSpPr txBox="1"/>
            <p:nvPr/>
          </p:nvSpPr>
          <p:spPr>
            <a:xfrm>
              <a:off x="7805916" y="1992868"/>
              <a:ext cx="1261884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Parameter</a:t>
              </a:r>
            </a:p>
          </p:txBody>
        </p:sp>
        <p:cxnSp>
          <p:nvCxnSpPr>
            <p:cNvPr id="30" name="Straight Arrow Connector 29"/>
            <p:cNvCxnSpPr>
              <a:stCxn id="28" idx="1"/>
            </p:cNvCxnSpPr>
            <p:nvPr/>
          </p:nvCxnSpPr>
          <p:spPr>
            <a:xfrm flipH="1" flipV="1">
              <a:off x="6705600" y="1676400"/>
              <a:ext cx="1100316" cy="5011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08" name="Group 18607"/>
          <p:cNvGrpSpPr/>
          <p:nvPr/>
        </p:nvGrpSpPr>
        <p:grpSpPr>
          <a:xfrm>
            <a:off x="3276600" y="3886200"/>
            <a:ext cx="5029200" cy="533401"/>
            <a:chOff x="3276600" y="3886200"/>
            <a:chExt cx="5029200" cy="533401"/>
          </a:xfrm>
        </p:grpSpPr>
        <p:sp>
          <p:nvSpPr>
            <p:cNvPr id="63" name="TextBox 62"/>
            <p:cNvSpPr txBox="1"/>
            <p:nvPr/>
          </p:nvSpPr>
          <p:spPr>
            <a:xfrm>
              <a:off x="6842282" y="3972829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Observable</a:t>
              </a:r>
              <a:endParaRPr lang="en-US" dirty="0"/>
            </a:p>
          </p:txBody>
        </p:sp>
        <p:graphicFrame>
          <p:nvGraphicFramePr>
            <p:cNvPr id="18618" name="Object 186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2369899"/>
                </p:ext>
              </p:extLst>
            </p:nvPr>
          </p:nvGraphicFramePr>
          <p:xfrm>
            <a:off x="6373812" y="3959225"/>
            <a:ext cx="484188" cy="384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051" name="Formula" r:id="rId15" imgW="244080" imgH="194400" progId="Equation.Ribbit">
                    <p:embed/>
                  </p:oleObj>
                </mc:Choice>
                <mc:Fallback>
                  <p:oleObj name="Formula" r:id="rId15" imgW="244080" imgH="19440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6373812" y="3959225"/>
                          <a:ext cx="484188" cy="384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598" name="Straight Arrow Connector 18597"/>
            <p:cNvCxnSpPr/>
            <p:nvPr/>
          </p:nvCxnSpPr>
          <p:spPr>
            <a:xfrm flipH="1">
              <a:off x="3276600" y="4157495"/>
              <a:ext cx="2862352" cy="10970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00" name="Rectangle 18599"/>
            <p:cNvSpPr/>
            <p:nvPr/>
          </p:nvSpPr>
          <p:spPr>
            <a:xfrm>
              <a:off x="6138951" y="3886200"/>
              <a:ext cx="2166849" cy="533401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49" name="Picture 173" descr="C:\Ron\SDSU\PhD Research\NLSE Codes\NLSE2D\nls_1-vort_dxy0.25_t15.9099_MOD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572000" cy="31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460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chemeClr val="bg2">
                    <a:lumMod val="95000"/>
                  </a:schemeClr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Mathematical Models</a:t>
              </a:r>
            </a:p>
          </p:txBody>
        </p:sp>
        <p:sp>
          <p:nvSpPr>
            <p:cNvPr id="19462" name="TextBox 24"/>
            <p:cNvSpPr txBox="1">
              <a:spLocks noChangeArrowheads="1"/>
            </p:cNvSpPr>
            <p:nvPr/>
          </p:nvSpPr>
          <p:spPr bwMode="auto">
            <a:xfrm>
              <a:off x="4267200" y="164068"/>
              <a:ext cx="21039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2D Vortex Review</a:t>
              </a:r>
              <a:endParaRPr lang="en-US" b="1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0" y="5105400"/>
            <a:ext cx="4572000" cy="1760045"/>
            <a:chOff x="0" y="5143281"/>
            <a:chExt cx="4572000" cy="1760045"/>
          </a:xfrm>
        </p:grpSpPr>
        <p:pic>
          <p:nvPicPr>
            <p:cNvPr id="24741" name="Picture 165" descr="C:\Ron\SDSU\PhD Research\NLSE Codes\NLSE2D\nls_1-vort_dxy0.25_t78.5551_PHAS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143281"/>
              <a:ext cx="2305915" cy="1729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42" name="Picture 166" descr="C:\Ron\SDSU\PhD Research\NLSE Codes\NLSE2D\nls_1-vort_dxy0.25_t78.5551_MOD2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759" y="5149645"/>
              <a:ext cx="2338241" cy="175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4648200" y="1459468"/>
            <a:ext cx="4492070" cy="2141013"/>
            <a:chOff x="4648200" y="1459468"/>
            <a:chExt cx="4492070" cy="2141013"/>
          </a:xfrm>
        </p:grpSpPr>
        <p:pic>
          <p:nvPicPr>
            <p:cNvPr id="24739" name="Picture 163" descr="C:\Ron\SDSU\PhD Research\NLSE Codes\NLSE2D\nls_om-1_v1_m1_p0_v2_m1_p0_vel0_dxy0.25_endt78.5551_dt0.013258_MOD2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05000"/>
              <a:ext cx="2197008" cy="168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40" name="Picture 164" descr="C:\Ron\SDSU\PhD Research\NLSE Codes\NLSE2D\nls_om-1_v1_m1_p0_v2_m1_p0_vel0_dxy0.25_endt78.5551_dt0.013258_PHASE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5208" y="1905000"/>
              <a:ext cx="2295062" cy="1695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5638800" y="1459468"/>
              <a:ext cx="2300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Equal unitary charge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648200" y="4202668"/>
            <a:ext cx="4492070" cy="2189868"/>
            <a:chOff x="4648200" y="4202668"/>
            <a:chExt cx="4492070" cy="2189868"/>
          </a:xfrm>
        </p:grpSpPr>
        <p:pic>
          <p:nvPicPr>
            <p:cNvPr id="24743" name="Picture 167" descr="C:\Ron\SDSU\PhD Research\NLSE Codes\NLSE2D\nls_om-1_v1_m1_p0_v2_m-1_p0_vel0_dxy0.25_endt78.5551_dt0.013258_MOD2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4648200"/>
              <a:ext cx="2238768" cy="174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745" name="Picture 169" descr="C:\Ron\SDSU\PhD Research\NLSE Codes\NLSE2D\nls_om-1_v1_m1_p0_v2_m-1_p0_vel0_dxy0.25_endt78.5551_dt0.013258_PHASE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794" y="4648200"/>
              <a:ext cx="2304476" cy="172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5519346" y="4202668"/>
              <a:ext cx="2634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Opposite unitary charge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79412" y="1219200"/>
            <a:ext cx="3887788" cy="685800"/>
            <a:chOff x="152400" y="1143000"/>
            <a:chExt cx="4192588" cy="806450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41935069"/>
                </p:ext>
              </p:extLst>
            </p:nvPr>
          </p:nvGraphicFramePr>
          <p:xfrm>
            <a:off x="152400" y="1143000"/>
            <a:ext cx="4192588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05" name="Formula" r:id="rId11" imgW="2114640" imgH="171720" progId="Equation.Ribbit">
                    <p:embed/>
                  </p:oleObj>
                </mc:Choice>
                <mc:Fallback>
                  <p:oleObj name="Formula" r:id="rId11" imgW="2114640" imgH="17172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52400" y="1143000"/>
                          <a:ext cx="4192588" cy="3397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9230517"/>
                </p:ext>
              </p:extLst>
            </p:nvPr>
          </p:nvGraphicFramePr>
          <p:xfrm>
            <a:off x="533400" y="1600200"/>
            <a:ext cx="11414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06" name="Formula" r:id="rId13" imgW="576720" imgH="176760" progId="Equation.Ribbit">
                    <p:embed/>
                  </p:oleObj>
                </mc:Choice>
                <mc:Fallback>
                  <p:oleObj name="Formula" r:id="rId13" imgW="576720" imgH="17676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3400" y="1600200"/>
                          <a:ext cx="1141412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35290780"/>
                </p:ext>
              </p:extLst>
            </p:nvPr>
          </p:nvGraphicFramePr>
          <p:xfrm>
            <a:off x="2590800" y="1600200"/>
            <a:ext cx="1343025" cy="323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907" name="Formula" r:id="rId15" imgW="678240" imgH="162720" progId="Equation.Ribbit">
                    <p:embed/>
                  </p:oleObj>
                </mc:Choice>
                <mc:Fallback>
                  <p:oleObj name="Formula" r:id="rId15" imgW="678240" imgH="162720" progId="Equation.Ribbit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0800" y="1600200"/>
                          <a:ext cx="1343025" cy="323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Box 32"/>
          <p:cNvSpPr txBox="1"/>
          <p:nvPr/>
        </p:nvSpPr>
        <p:spPr>
          <a:xfrm>
            <a:off x="1604506" y="762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Structure</a:t>
            </a:r>
            <a:endParaRPr lang="en-US" b="1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72000" y="685800"/>
            <a:ext cx="3433038" cy="6186919"/>
            <a:chOff x="4572000" y="685800"/>
            <a:chExt cx="3433038" cy="6186919"/>
          </a:xfrm>
        </p:grpSpPr>
        <p:sp>
          <p:nvSpPr>
            <p:cNvPr id="19" name="TextBox 18"/>
            <p:cNvSpPr txBox="1"/>
            <p:nvPr/>
          </p:nvSpPr>
          <p:spPr>
            <a:xfrm>
              <a:off x="5486400" y="762000"/>
              <a:ext cx="251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Interaction Dynamics</a:t>
              </a:r>
              <a:endParaRPr lang="en-US" b="1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572000" y="685800"/>
              <a:ext cx="0" cy="61869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759" name="Picture 183" descr="C:\Users\Reuven Meir\Desktop\Picture2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45720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60" name="Picture 184" descr="C:\Users\Reuven Meir\Desktop\Picture3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4572000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202245"/>
              </p:ext>
            </p:extLst>
          </p:nvPr>
        </p:nvGraphicFramePr>
        <p:xfrm>
          <a:off x="2251075" y="1066800"/>
          <a:ext cx="4302125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1" name="Formula" r:id="rId4" imgW="2169360" imgH="338040" progId="Equation.Ribbit">
                  <p:embed/>
                </p:oleObj>
              </mc:Choice>
              <mc:Fallback>
                <p:oleObj name="Formula" r:id="rId4" imgW="2169360" imgH="33804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51075" y="1066800"/>
                        <a:ext cx="4302125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1" name="Picture 6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188"/>
            <a:ext cx="2209800" cy="187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4" name="Picture 1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8" y="1084277"/>
            <a:ext cx="5562602" cy="333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52400" y="5858470"/>
            <a:ext cx="8305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smtClean="0"/>
              <a:t>Further work</a:t>
            </a:r>
            <a:endParaRPr lang="en-US" b="1" dirty="0"/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Formulate steady-state PDE for new IC.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/>
              <a:t>Asymptotic analysis.</a:t>
            </a:r>
          </a:p>
        </p:txBody>
      </p:sp>
      <p:grpSp>
        <p:nvGrpSpPr>
          <p:cNvPr id="19460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chemeClr val="bg2">
                    <a:lumMod val="95000"/>
                  </a:schemeClr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Mathematical Models</a:t>
              </a:r>
            </a:p>
          </p:txBody>
        </p:sp>
        <p:sp>
          <p:nvSpPr>
            <p:cNvPr id="19462" name="TextBox 24"/>
            <p:cNvSpPr txBox="1">
              <a:spLocks noChangeArrowheads="1"/>
            </p:cNvSpPr>
            <p:nvPr/>
          </p:nvSpPr>
          <p:spPr bwMode="auto">
            <a:xfrm>
              <a:off x="4276387" y="164068"/>
              <a:ext cx="159101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Vortex Rings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085611"/>
              </p:ext>
            </p:extLst>
          </p:nvPr>
        </p:nvGraphicFramePr>
        <p:xfrm>
          <a:off x="304800" y="4572000"/>
          <a:ext cx="46418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2" name="Formula" r:id="rId8" imgW="2342160" imgH="176760" progId="Equation.Ribbit">
                  <p:embed/>
                </p:oleObj>
              </mc:Choice>
              <mc:Fallback>
                <p:oleObj name="Formula" r:id="rId8" imgW="2342160" imgH="17676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0"/>
                        <a:ext cx="4641850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035908"/>
              </p:ext>
            </p:extLst>
          </p:nvPr>
        </p:nvGraphicFramePr>
        <p:xfrm>
          <a:off x="7315200" y="4572000"/>
          <a:ext cx="133826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3" name="Formula" r:id="rId10" imgW="674640" imgH="176760" progId="Equation.Ribbit">
                  <p:embed/>
                </p:oleObj>
              </mc:Choice>
              <mc:Fallback>
                <p:oleObj name="Formula" r:id="rId10" imgW="674640" imgH="17676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15200" y="4572000"/>
                        <a:ext cx="1338262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05000" y="685800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Cylindrical Coordinates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007816"/>
              </p:ext>
            </p:extLst>
          </p:nvPr>
        </p:nvGraphicFramePr>
        <p:xfrm>
          <a:off x="2243138" y="1066800"/>
          <a:ext cx="3167062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4" name="Formula" r:id="rId12" imgW="1596600" imgH="330480" progId="Equation.Ribbit">
                  <p:embed/>
                </p:oleObj>
              </mc:Choice>
              <mc:Fallback>
                <p:oleObj name="Formula" r:id="rId12" imgW="1596600" imgH="330480" progId="Equation.Ribbit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43138" y="1066800"/>
                        <a:ext cx="3167062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905000" y="697468"/>
            <a:ext cx="3980642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Cylindrical Axisymmetric Coordinates</a:t>
            </a:r>
            <a:endParaRPr lang="en-US" dirty="0"/>
          </a:p>
        </p:txBody>
      </p:sp>
      <p:pic>
        <p:nvPicPr>
          <p:cNvPr id="30842" name="Picture 12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1077913"/>
            <a:ext cx="2879725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50157"/>
              </p:ext>
            </p:extLst>
          </p:nvPr>
        </p:nvGraphicFramePr>
        <p:xfrm>
          <a:off x="304800" y="4572000"/>
          <a:ext cx="644842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5" name="Formula" r:id="rId15" imgW="3252600" imgH="171720" progId="Equation.Ribbit">
                  <p:embed/>
                </p:oleObj>
              </mc:Choice>
              <mc:Fallback>
                <p:oleObj name="Formula" r:id="rId15" imgW="3252600" imgH="17172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0"/>
                        <a:ext cx="6448425" cy="341313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76200" y="2743200"/>
            <a:ext cx="3953455" cy="1143000"/>
            <a:chOff x="76200" y="2743200"/>
            <a:chExt cx="3953455" cy="11430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7922434"/>
                </p:ext>
              </p:extLst>
            </p:nvPr>
          </p:nvGraphicFramePr>
          <p:xfrm>
            <a:off x="304800" y="3149644"/>
            <a:ext cx="3527394" cy="736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06" name="Formula" r:id="rId17" imgW="2307600" imgH="482760" progId="Equation.Ribbit">
                    <p:embed/>
                  </p:oleObj>
                </mc:Choice>
                <mc:Fallback>
                  <p:oleObj name="Formula" r:id="rId17" imgW="2307600" imgH="48276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04800" y="3149644"/>
                          <a:ext cx="3527394" cy="7365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76200" y="2743200"/>
              <a:ext cx="3953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Vortex Ring Velocity </a:t>
              </a:r>
              <a:r>
                <a:rPr lang="en-US" sz="1000" dirty="0" smtClean="0"/>
                <a:t>[P.H. Roberts et. al (1971)]</a:t>
              </a:r>
              <a:endParaRPr lang="en-US" sz="10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6200" y="4202668"/>
            <a:ext cx="237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Vortex Ring Structure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389171"/>
              </p:ext>
            </p:extLst>
          </p:nvPr>
        </p:nvGraphicFramePr>
        <p:xfrm>
          <a:off x="311149" y="5029200"/>
          <a:ext cx="6051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7" name="Formula" r:id="rId19" imgW="3052080" imgH="298800" progId="Equation.Ribbit">
                  <p:embed/>
                </p:oleObj>
              </mc:Choice>
              <mc:Fallback>
                <p:oleObj name="Formula" r:id="rId19" imgW="3052080" imgH="29880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311149" y="5029200"/>
                        <a:ext cx="6051550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6757462"/>
      </p:ext>
    </p:extLst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Numerical Algorithms</a:t>
              </a:r>
            </a:p>
          </p:txBody>
        </p:sp>
        <p:sp>
          <p:nvSpPr>
            <p:cNvPr id="20487" name="TextBox 24"/>
            <p:cNvSpPr txBox="1">
              <a:spLocks noChangeArrowheads="1"/>
            </p:cNvSpPr>
            <p:nvPr/>
          </p:nvSpPr>
          <p:spPr bwMode="auto">
            <a:xfrm>
              <a:off x="4262590" y="164068"/>
              <a:ext cx="38908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/>
                <a:t>Finite Difference and Runge-Kutta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606550" y="1989138"/>
            <a:ext cx="7423150" cy="677862"/>
            <a:chOff x="1905000" y="3051175"/>
            <a:chExt cx="7423150" cy="677862"/>
          </a:xfrm>
        </p:grpSpPr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9319665"/>
                </p:ext>
              </p:extLst>
            </p:nvPr>
          </p:nvGraphicFramePr>
          <p:xfrm>
            <a:off x="2997200" y="3051175"/>
            <a:ext cx="6330950" cy="677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5" name="Formula" r:id="rId4" imgW="3114360" imgH="338040" progId="Equation.Ribbit">
                    <p:embed/>
                  </p:oleObj>
                </mc:Choice>
                <mc:Fallback>
                  <p:oleObj name="Formula" r:id="rId4" imgW="3114360" imgH="338040" progId="Equation.Ribbit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97200" y="3051175"/>
                          <a:ext cx="6330950" cy="677862"/>
                        </a:xfrm>
                        <a:prstGeom prst="rect">
                          <a:avLst/>
                        </a:prstGeom>
                        <a:solidFill>
                          <a:schemeClr val="tx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1905000" y="3072496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Method </a:t>
              </a:r>
            </a:p>
            <a:p>
              <a:r>
                <a:rPr lang="en-US" dirty="0" smtClean="0"/>
                <a:t>of lines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0772" y="3778519"/>
            <a:ext cx="3082895" cy="1189562"/>
            <a:chOff x="260772" y="3778519"/>
            <a:chExt cx="3082895" cy="1189562"/>
          </a:xfrm>
        </p:grpSpPr>
        <p:sp>
          <p:nvSpPr>
            <p:cNvPr id="18" name="TextBox 17"/>
            <p:cNvSpPr txBox="1"/>
            <p:nvPr/>
          </p:nvSpPr>
          <p:spPr>
            <a:xfrm>
              <a:off x="260772" y="3778519"/>
              <a:ext cx="3082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Simple time stepping (Euler)</a:t>
              </a:r>
              <a:endParaRPr lang="en-US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2502308"/>
                </p:ext>
              </p:extLst>
            </p:nvPr>
          </p:nvGraphicFramePr>
          <p:xfrm>
            <a:off x="396875" y="4135438"/>
            <a:ext cx="2803525" cy="42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6" name="Formula" r:id="rId6" imgW="1414800" imgH="216000" progId="Equation.Ribbit">
                    <p:embed/>
                  </p:oleObj>
                </mc:Choice>
                <mc:Fallback>
                  <p:oleObj name="Formula" r:id="rId6" imgW="1414800" imgH="21600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96875" y="4135438"/>
                          <a:ext cx="2803525" cy="428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99562424"/>
                </p:ext>
              </p:extLst>
            </p:nvPr>
          </p:nvGraphicFramePr>
          <p:xfrm>
            <a:off x="1047274" y="4633119"/>
            <a:ext cx="1400175" cy="3349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7" name="Formula" r:id="rId8" imgW="706320" imgH="171720" progId="Equation.Ribbit">
                    <p:embed/>
                  </p:oleObj>
                </mc:Choice>
                <mc:Fallback>
                  <p:oleObj name="Formula" r:id="rId8" imgW="706320" imgH="17172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47274" y="4633119"/>
                          <a:ext cx="1400175" cy="3349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/>
          <p:cNvGrpSpPr/>
          <p:nvPr/>
        </p:nvGrpSpPr>
        <p:grpSpPr>
          <a:xfrm>
            <a:off x="260772" y="5102646"/>
            <a:ext cx="3339376" cy="736044"/>
            <a:chOff x="260772" y="5102646"/>
            <a:chExt cx="3339376" cy="736044"/>
          </a:xfrm>
        </p:grpSpPr>
        <p:sp>
          <p:nvSpPr>
            <p:cNvPr id="25" name="TextBox 24"/>
            <p:cNvSpPr txBox="1"/>
            <p:nvPr/>
          </p:nvSpPr>
          <p:spPr>
            <a:xfrm>
              <a:off x="260772" y="5102646"/>
              <a:ext cx="333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Runga-Kutta</a:t>
              </a:r>
              <a:r>
                <a:rPr lang="en-US" dirty="0" smtClean="0"/>
                <a:t> (4-stage scheme)</a:t>
              </a:r>
              <a:endParaRPr lang="en-US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61287652"/>
                </p:ext>
              </p:extLst>
            </p:nvPr>
          </p:nvGraphicFramePr>
          <p:xfrm>
            <a:off x="1005041" y="5471978"/>
            <a:ext cx="1520825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8" name="Formula" r:id="rId10" imgW="767160" imgH="186840" progId="Equation.Ribbit">
                    <p:embed/>
                  </p:oleObj>
                </mc:Choice>
                <mc:Fallback>
                  <p:oleObj name="Formula" r:id="rId10" imgW="767160" imgH="186840" progId="Equation.Ribbit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5041" y="5471978"/>
                          <a:ext cx="1520825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277454" y="6177575"/>
            <a:ext cx="2713474" cy="369332"/>
            <a:chOff x="1295400" y="4925266"/>
            <a:chExt cx="2713474" cy="369332"/>
          </a:xfrm>
        </p:grpSpPr>
        <p:sp>
          <p:nvSpPr>
            <p:cNvPr id="27" name="TextBox 26"/>
            <p:cNvSpPr txBox="1"/>
            <p:nvPr/>
          </p:nvSpPr>
          <p:spPr>
            <a:xfrm>
              <a:off x="1295400" y="492526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Stability criteria</a:t>
              </a:r>
              <a:endParaRPr lang="en-US" dirty="0"/>
            </a:p>
          </p:txBody>
        </p:sp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9240073"/>
                </p:ext>
              </p:extLst>
            </p:nvPr>
          </p:nvGraphicFramePr>
          <p:xfrm>
            <a:off x="3172262" y="4925266"/>
            <a:ext cx="836612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99" name="Formula" r:id="rId12" imgW="421920" imgH="185760" progId="Equation.Ribbit">
                    <p:embed/>
                  </p:oleObj>
                </mc:Choice>
                <mc:Fallback>
                  <p:oleObj name="Formula" r:id="rId12" imgW="421920" imgH="18576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172262" y="4925266"/>
                          <a:ext cx="836612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AutoShape 213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77788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AutoShape 217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382588" y="-7239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AutoShape 219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534988" y="-5715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221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687388" y="-4191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0" name="AutoShape 223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839788" y="-266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1" name="AutoShape 225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992188" y="-1143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5" name="AutoShape 227" descr="data:image/jpg;base64,/9j/4AAQSkZJRgABAQAAAQABAAD/2wCEAAkGBhQQEBUUEhQSFBUVEBYaFxgUFxceGBgXGhQXFRgXGBYXHSYeGBsjGhcYHy8gJScpLCwsFSAxNTYqNSYrLCkBCQoKBQUFDQUFDSkYEhgpKSkpKSkpKSkpKSkpKSkpKSkpKSkpKSkpKSkpKSkpKSkpKSkpKSkpKSkpKSkpKSkpKf/AABEIAOEA4QMBIgACEQEDEQH/xAAcAAACAwEBAQEAAAAAAAAAAAAGBwAFCAQDAQL/xABQEAABAgMDBAsKCgoDAQADAAABAgMABBEFBxIGCBMhFBgxMjVRVHN0k9MXIkFhcpGxs7TSFSM0NlJTkpSy0RYzVWJxgaHBwuIkQkNjRGTx/8QAFAEBAAAAAAAAAAAAAAAAAAAAAP/EABQRAQAAAAAAAAAAAAAAAAAAAAD/2gAMAwEAAhEDEQA/AAK7a7Y2yp4B8M6ENnWgqxYyseBQpTD/AFg42tC+XI6g9pEzaN/O+Qx+J6HtAIdzNqWATs5GoE/qD2kBN292xtlT4D4Z0IbOtBVix4+JQpTB/WNVTG8V5J9EI7No3895Ev6XoD5taF8uR1B7SBzL65lVlSmyDNJd+NSjCGinfV11xni4o0zC1zgOBz0lr/KAXeSFxKrQkmZoTaWw6knAWiqlFqTvsYrveKLja0L5cjqD2kMO57gST5tfrnIM4DJ+V93Js+0WJIvhwvpaOMIKQnSPKa3uI1phru+GDra0L5cjqD2ked8PzkkOblfa3YfUAidrQvlyOoPaQCZFXdG0p5+UDwaLKFnGUFWLA6lve4hSuKu74I1jCEuR4en+af8Aam4D12tC+XI6g9pFZlNcGqSk3pkziV6FsrwhkjFTwV0hp5o0TAvehwPO9GV/aARV3lz6rXlVTAmUs4X1N4S2VVwoQqtQsfT3KeCCfa0L5cjqD2kEebrwU505z1TMNOAypeTdibGDBL4e0xc3GynDgCONRrXH/SC+SzcFuNoXs1AxoSqmgOrEkGldJ447s5jeyPlTHoZhw2J8mZ5hv8AgEttaF8uR1B7SAVm7kqtv4L04riUNLgNNTBe3mLxU3Y1hCFk/nuedc9hVAem1oXy5HUHtI5bWzdlS8u69s1CtEytdNCRXAgqpXSaq0jQEVOV3B830N/1K4DN13F1htlt1YmEs6JaU0LZVXECa6lCm5BjtaF8uR1B7SLDNr+TzfPN/gVDmgMv3iXRqseXbeMyl7G8G8IbKaVQpdalZ+jSnji7sDN9VNyjEwJxKNMwhzDoScONIVSukFaV3aQWZx3B0v00epdg5u+4JkegseqTAKna0L5cjqD2kCl4t0arHl23jMpexvYMIbKad4pdalZ+jT+cahhS5x/BzHTR6l2AztEiRIB15tTgC52pA7xjdPjdh6bIT9JPnEZVu2u3NsqfAfDOhDZ1t48WMrH0hSmH+sHO1oXy5H3c9pAO599OBXfJ3p8I4oR+bW4AudqQO8l90+N6I5m1rAJ2cjUCf1B7SAi7a7Y2yp8B8M6ENnW3jxY8f7wpTD/WA1VshP0k+cQt7/nQbHNCD/wAlrcPlQLbWhfLkfdz2kDmX1zKrKk9kGaS78ahGENFO+rrxYzxcUA47n3kixJSpA+LX4R9c5BjshP0k+cRnbJC4pVoSTM0JtLelSTgLJVSi1J32MV3tdzwxcbWhfLkfdz2kB43wLByjkCCCNHK+H/8Abch77IT9JPnEZTyvu5Nn2ixJF8OF9LRxhvCE6R5TW9xGtMNd3wwd7WhfLkfdz2kA8dOn6SfOIQ9ySwLdnqkD4p/2puPfa0L5cj7ue0gEyJu6NpTz8oHw0WULOMoxYsDqW6YcQpXFXd8EBqzZCfpJ84gYvOeSbHnaKHyZXhHiha7WhfLkfdz2kVmU1wapKTemTOJXoWivCGSMVPBXSGnmgDPN3dAspypA/wCc5un/AOTMNHZCfpJ84jM13lz6rXlVPiZSzhfU3hLRVXChCq1xj6e5TwQUbWhfLkfdz2kB65yrgKZGhB76Y3D4mYcFivp2Mz3yf1DfhH0BGZbybsTYwYJfD2mLm43gw4Aj941rj/pBfJZuKnG0L2ckY0JVTQHViSDSuk8cA99kJ+knziERKLH6bE1FNK5r8HyFUe21oXy5H3c9pAIzdyVW38F6cVxqGl0erUwXt5i8VN2A1ZshP0k+cRVZWvp2BNd8n5G/4R9UqFHtaF8uR93PaRyWtm7ql5d17ZqVaJla6aAiuBBVSuk1VpuwFxm2uAS83UgfHN7p/cVDk2Qn6SfOIy7dvdYbZbeWJgM6JaU0LeOuIE1riFNyDHa0L5cj7ue0gLrOMdBs5ihB/wCaNw//ABdg4u/fSLJke+T8hY8I+qTCCvFujVY8u28ZlL2N8N4Q0U0qhSq1xmu9pTxxeZP5vqpuUYmBOJRpmEOYdCThxpCqV0grSu7SA0BshP0k+cQp8410GzmKEH/mjcP/AMXYptrQvlyPu57SBS8W6RVjy7bxmUvY3sGENFNO8UutcZrvaU8cAvIkSJAO3No3875DH4noe0ZmuZy9lrKVMmZ0nxqWgnAnFvS4TXWKb4Qz9sBZnHMdV/tAMaY3ivJPohHZtG/nvIl/S9BS7f8AWYUkVmNYP/l4vKhZ3M5fS1lKmTM6T41LQTgRi3pcrXWKb4QGmIWucBwOektf5RNsBZnHMdV/tAdetetJWlZ5Yly9j0zau/RQUTWuuvjgGRc9wJJ82v1zkGcJO76+SQkbNl5d4vaRtCgrC3UVLi1ajXXqIgi2wFmccx1X+0AH3w/OSQ5uV9rdh9RmS8LLuWnrYlZtkuaJlLAXiTRXeTC3FUTXX3qhDR2wFmccx1X+0AyoQlyPD0/zT/tTcGO2AszjmOq/2hW3a5dy1n2pNTL+k0brboRhTU1U+hwVFdWoGA05AvehwPO9GV/aB3bAWZxzHVf7RSZbX02fN2fMsNF/G6ypKcTdBU8ZrqgLLN14Kc6c56pmGnGfror0ZOy5FbMyXcappaxgRiGEobSNdRrqkwb7YCzOOY6r/aAG85jeyPlTHoZhw2J8mZ5hv8AjPF814UraqZUS2k+KL2LGjDvw3Sms13phhWbfzZrbLaCZiqWkJNGvCEgH/t4oBpQhZP57nnXPYVQYbYCzOOY6r/aFdL5dyycpTaJLmx8azve/oZUtDva/SPHuQGm4qcruD5vob/qVwF7YCzOOY6r/AGjgt6/SznpR9pBmMTku6hNWtWJTakipxatZgOLNr+TzfPN/gVDmjONzd40pZTMwmZLtXHEFOBGLUEkGusU3YYm2AszjmOq/2gODOO4Ol+mj1LsHN33BMj0Fj1SYTV8F50nakm01LF3GiZCzjRhGHRrTu1OuqhBNknfdZ0tISzDhfxtSzSFUbqMSUBJocWsVEA34Uucfwcx00epdiw2wFmccx1X+0Ad8N5snakm01LF3GiZCzjRhGHRrTu1OuqhAKKJEiQDVuJyQlbQXNCbZS7o0slFSsUxFyu9I3aDzQ2+49ZPI2/tu+/C8zaN/O+Qx+J6HtABT1z9lBJOw29QP/d3i8uFPcVkhKWgqbE2yl3RpZKKlYpiLmLeqG7hHmjRMxvFeSfRCOzaN/PeRL+l6AYXcesnkbf23ffgGvku+kJGzC7LS6WnNO2nEFLJocVRRSiPBDsha5wHA56S1/lAV92l2lnTVlSzz8shbi0KKlFTgJIdWkagoDcAgn7j1k8jb+2778S57gST5tfrnIM4DN15mSUrK25Jy7DKUMuIlytAKyFFUy4hVSSTrSANR8EN7uPWTyNv7bvvwuL4fnJIc3K+1uw+oAM7j1k8jb+2778KC6nJOVnLXm2JhlLjTbbpQklQCSmYQga0kHUkkbsaShCXI8PT/ADT/ALU3AMjuPWTyNv7bvvxQZfXX2bLWZNPMyqEONsKUlQU5qI8NCukNKBe9Dged6Mr+0AtLk8gZGfs9bs1LpdWJtaAoqWO9DbRA71QG6o+eGB3HrJ5G39t334H83XgpzpznqmYacBne/bI2Us9MpsRlLWkL+OhWa4Q1h3yjuYj54ZllXR2WthpSpNBKmkEnG7rJSCTv4Dc5jeyPlTHoZhw2J8mZ5hv8AgBnuPWTyNv7bvvwoZbJKVOVZkiynY2kWNHVdKCULg11xb4V3Y0jCFk/nuedc9hVAMfuPWTyNv7bvvxXZR3T2W1JzDiJRCVolnVJON3UpLaiDrXxiGJFTldwfN9Df9SuASdxmRUnaDMyqaYS6UOoCSVLFAUkkd6ocUM/uPWTyNv7bvvwGZtfyeb55v8AAqHNAIi+/ISSkJJlyVYS0tU2EkhSzVOicVTvlEboHmgsyMussx+zpR12UQpbkoypasTmtSm0knUumsxw5x3B0v00epdg5u+4JkegseqTAVncesnkbf23ffhdX35CSUhJMuSrCWlqmgkkKWap0Tiqd8ojdA80PiFLnH8HMdNHqXYDO0SJEgDO7nK+es9TxkZdL5cCAurTq8ISV4f1ahSuI7vFBt3Ybc/Z6Pus12kembRv53yGPS9D2gEIu+C3CCDZ6KUP/wCLNdpAVdzlfPWeXjIy6Xy4G8dWnV4QnHh/VqFK4ju8Uasf3ivJPohHZtG/nvIl/S9AeXdhtz9no+6zXaQO5d3hWnPSminJRLLWkQrGGH0d8K0GJxRGup1eKNOQtc4Dgc9Ja/ygFxkleZa0rJNMy0klxlCSELMvMKxArUo98hYSdZI1DwRb92G3P2ej7rNdpDHue4Ek+bX65yDOAyblblbOzVoMTEywGphtLQbbDTqQoIdUtHeLUVGqiRqOulIOO7Dbn7PR91mu0iXw/OSQ5uV9sdh9QCF7sNufs9H3Wa7SAfIzK2dk559+VYDrziFhxBadUEhTqVqOFCgoUUANZ8MayhCXI8PT/NP+1NwH3uw25+z0fdZrtIrcpb0LXmZR5l+SQ2042UrWJeYThSd04lLIH8TGjIF70OB53oyv7QCHu/y+tKQlVNSUql5svqWVFl5dFlKAU4m1AbiUmm7rgm7sNufs9H3Wa7SCfN14Kc6c56pmGnAZSvGyyn7QDGzpdLGjLmjo06jFiCMX6xRrTCnc44LZO9y20NoSmQQUpQkJOxpk1ASADULodUWWcxvZHypj0Mw4bE+TM8w3+AQCS7sNufs9H3Wa7SAdrK2dFtbNDA2ZiUdDonaVLBbI0WLHvDXd8e5GsoQsn89zzrnsKoCd2G3P2ej7rNdpHLat7FtOsOtuSCEoWytK1bGmRRKkEKNSugoCTUxoSKnK3g+b6G/6pUBmy7rLW0LPbdTIyyX0rWkrJaeXhIBAFW1ADVXdgv7sNufs9H3Wa7SLTNr+TzfPN/gVDmgMuXhZd2jPy6G52VSw2l4KSoMvIqvApNKuKIOok03dUXdg3qWwxKstMyKFtNsoShRlpk4kJSAk4krANQN0aoL847g6X6an1LsHN33BMj0Fj1SYBS92G3P2ej7rNdpAteFl3aM/LobnZVLDaXsSVBl5FVYFJpVxRB1EmnijUcKXOP4OY6aPUuwGdokSJAO3No3875DHpeh7Rk67rIqbtJTwk30sFsIK8S3E4sRXh/Vg1phO7xwbdxG2OXtdfM+5APd/eK8k+iEdm0b+e8iX9L0eC7krXAJM+1qH18z7kBd3WRU3aReEm+lgthsrxLcTixY8P6sGtMJ3eOA1hC1zgOBz0lr/ACgO7iNscva6+Z9yB7Lu7W0LPlNNNTSHm9IlOFLjyjiNaGi0geAwDpue4Ek+bX65yDOM25J3U2lOSbT7E42204klKC6+CkBaknUlJA1gnVxxb9xG2OXtdfM+5Afq+H5ySHNyvtjsPmMm5W5GTcnaDEtMPpcedS0UOBbhCQt1TaaqWAoUUCdQ8MG/cRtjl7XXzPuQD6hC3I8PT/NP+1NxO4jbHL2uvmfcgHyMyMm52efl5Z9LTrSVlaytxIUEupQRiQCo1UQdY8EBrOBe8/ged6Mr+0KzuI2xy9rr5n3IrcpLpLTlZR556dbW222VLSHXyVAeCikUP84A6zdeCnOnOeqZhpxl7IC7mftGVU7KTSGWw+pBSpx5JKglCiqjaSNxQ17uqCbuI2xy9rr5n3IDtzmN7I+VMehmHDYnyZnmG/wCMv3jZDTlmhkzkwl/SlzBhW6rDhCMX6xIpXENzigsk7l7WW2hSZ9sJUhJA00xqBAIGpHFAaBhDSfz3POuewqj89xG2OXtdfM+5AQ1kZNm2dgh9OysShpsbmGoYLp7+mPeim5/SA1lFTlbwfN9Df8AVKhNdxG2OXtdfM+5HLatzlqssOuLnm1IQytSkh6YNUpQVKFCihqARrgL/Nr+TzfPN/gVDmjK13eQU7aTbqpSZQwG1pCgpx1OIkEg/FpNdXHBd3EbY5e118z7kARZx3BzHTU+pdg5u+4JkegseqTGfLwbvJ6zpdDk3MoeQp4ISlLjqqKwKVWjiQNxJH84urBugtSYlWXmp1tDbjKFoSXpgFKVJBAolFBQHwaoDRMKXOP4OY6aPUuwPdxG2OXtdfM+5AteFd5PWdLocm5lDyFPYEpS46qisClVo4kDcSR/OAAIkSJAO3No3875DH4noe0Z2uCymlpJc2Zp9tnGlnDjNMVC7Wn8Kjzw4e6hZnLZf7UASTG8V5J9EI7No3895Ev6XoZT151mFJGzZfen/t4v4Qorg8ppaSXNmafbZxpYw4zTFQu1p/Co88BoiFrnAcDnpLX+UEXdQszlsv8AagCvpy1kpuyy3LzLLq9kNnChVTQYqmkAZXPcCSfNr9c5BnCtuvy+kJayZVp6bYbcQhQUlStYq6s6x/AiCruoWZy2X+1AK2+H5ySHNyvtbsPqM53oZSy0zbsk+y8240hEtjWk96nDNOKVU+JJB/nDk7qFmctl/tQBRCEuR4en+af9qbhp90+zOWy/2oTV0mUktK2xOOvvNttrbeCFqNAomYQoUPjAJgNGwL3ocDzvRlf2id1CzOWy/wBqB68G8Gz37Lm2mptha1y6glKVayeIQHLm68FOdOc9UzDThJ3G5ZycnZzjczMtNLM44oJWaHCW2gD/AAqD5oYndQszlsv9qAXOcxvZHypj0Mw4bE+TM8w3+AQib/cqZWdTJ7FfbewKfxYDXDiDVK/xofNDQsm8uzUy7SVTsuCGUAjFuEIAIgDOELJ/Pc8657CqGl3ULM5bL/ahNyuUssMrjNF5vY+kWdLXvKGTUga/K1fxgNGRU5XcHzfQ3/Urit7qFmctl/tRW5S3kWa5JTKETkupSpV5KQFayotKAA8ZJgBPNr+TzfPN/gVDmhB3C5VykkxMiZfaZK3WykLNKgIUCRDU7qFmctl/tQAdnHcHS/TR6l2Dm77gmR6Cx6pMK6/XLCTnZFlEtMNPKTNhRSg1ITonBX+FSB/OC7Im8SzmbNlG3JxhK0SjKVJKtaVBtIIPjBgGHClzj+DmOmj1LsGXdQszlsv9qFrftlhJzsiyiWmGnlJmwopQakJ0Tgr/AAqQP5wCOiRIkAxrn7vZe11TImFPJ0SWinRKSN+XAa4kqrvRDK2utnfWzvWNdlA5m0b+d8hj8T0PaAVTubvZwSTpZ3UD/wCjfFzULe5+7yXtdUyJhTydClop0SkjflytcSVV3ojTMxvFeSfRCOzaN/PeRL+l6AItrrZ31s71jXZQI3pXRSllyBmGFzKl6ZCaOLQU0VWupKAa6uONAwtc4Dgc9Ja/ygBbIG5OSn7OYmXXJoLdQoqCFthOpxSdQLZO4keGCDa62d9bO9Y12UEFz3Aknza/XOQZwGX8vrv5eQteVk2lPFt5LBUVqSVjSPrbVhISANSRTUdcM3a62d9bO9Y12UDF8PzkkOblfa3YfUArNrrZ31s71jXZQsbucgJe0bTmZV5TwbZQ4UltSQqqXktipKSDqUfAI1DCEuR4en+af9qbgCja62d9bO9Y12UU2WdxsjJyExMNuTZW0ypSQtbZTUcYDYJH84dkC96HA870ZX9oBQXT3TylqyS35hcwlaZlbYDS0BOEIbUNSkKNarPhg02utnfWzvWNdlEzdeCnOnOeqZhpwGZ74buJayBLGXU+rTF3FpVJNMAbpTChNN8YPbOzfbPcZbWXJyq20KNHG6VKQTT4rxxWZzG9kfKmPQzDhsT5MzzDf4BALna62d9bO9Y12ULJi7+XVlGbNKntBjUMWJOkoJYvDvsNN8Po7kaghCyfz3POuewqgCfa62d9bO9Y12UcNu3BSDEq+6lycKm5dxacTjdKpQpQqA1uVEOGKnK7g+b6G/6lcAgroLs5a12n1zCn0lpxCU6JSQKFJJriQrihgbXWzvrZ3rGuyisza/k83zzf4FQ5oDOl7d1crZMo09LrmFKXMhB0q0EYdGtWoJQnXVIgkyWuIkJqRln3HJsLelm1qCXGwkKUgKNAWyQKnjjuzjuDpfpo9S7Bzd9wTI9BY9UmADNrrZ31s71jXZQD3t3VytkyjTsuuYUpcwEHSrQRTRrVqCUJ11SI0XClzj+DmOmj1LsBnaJEiQBxdjeSLGU+SwX9MlsanAjDgKz9FVa4v6Qe7ZhPIFfeB2UcObhJNuLndIhC6IYpiSDTW7uVGqHf8CMfUM9Wj8oBOOZyqSCNgK1gj5QOygFuxvJFjKfJYL+mDY1OBGHBj/dVWuP+kaafsVjCr4hnen/zRxfwhKZuMk24ud0iELoiXpiSDTW7uVGqA7dswnkCvvA7KBm8K+YWrJ7HEqWfjULxF0K3tdWHAOPjjQ/wIx9Qz1aPyhdX82a03ZBKG20nZLWtKEg/9vCBABORt+ws+RZldiFzRJUMemCa1WpW90ZpvuPwRdbZhPIFfeB2UGV0dlsrsWUUpppRLa6lSEkn45zwkQX/AAIx9Qz1aPygMwZZXjC0LSl50MFvQJaGDSBWLRvKd32EUripuHcg+2zCeQK+8Dsorr3JNCMopFKUISkolapSkAGs24DUAUOqHl8CMfUM9Wj8oBPbZdPIFfeB2UAGQ14ws2fmJssF3TIcGDSYcON1Lm+wmtMNNwbsag+BGPqGerR+UIu5eTQu3J5K0IUkNP0Ckggf8psagRQaoCz2zCeQK+8Dsoqsqb/Uzsm/LbDKNM0UYtODhr4cOjFfPD2+BGPqGerR+UDN5dkspsicUlppJEsqhCEgjc3CBAJq7i+AWRKKlzLF7E+pzEHQmmJCE0pgV9Ddr4YKtswnkCvvA7KLPN9s5pyy3CtttZ2c4KqSkmmiZ1VIhnfAjH1DPVo/KAzLedecLZDAEuWNCXN1wLxYwj9xNKYP6wZSOceltpCNgqOBtKa7IGvCkCtNF4omcfIttpktGhCKqmK4UgVoGd2g1w3LGsZgyzJLLJOgb/8ANH0B4oBVbZhPIFfeB2UALN4wTbvwpoCRjUdFpBXWwWf1mHx13vijT/wIx9Qz1aPyhGykmj9NCjAjBpXO9wjD8hUd7Sm7rgLHbMJ5Ar7wOyjktfOJTMS7rOwlJ0rLiMWnBpjQU1po9dK7kOz4EY+oZ6tH5RVZV2OwJCaIZZBEo/QhtFQdErxQGf7s70xYzbyDLl7SrSqocCKYUkUpgVXdg02zCeQK+8Dso+5uci25LzekbQujzdMSUmneK4xDg+BGPqGerR+UBnC8m9wWxLNsiWLOB8OYi6F1ohaKUwJpvq1r4Ivsns4JMpKMS+wivQsNt4tOBiwJCa00ZpWm5WL7OGs9tuz2ChttBM6BVKUg00LuqoEGuQVkMqsqSKmWiTJMEkoTUnRJ1k01wC82zCeQK+8DsoEbyr3BbEs2yJYs4HwvEXQuveLRSmBNN9WvijR/wIx9Qz1aPyhV5w9ntt2ewUNtoJnAKpSkGmhd1VAgM+xIkSAdubRv53yGPxOw9oyfdy1aqlPfBJVWiNLhUyNVV4P1x8rcg22HlZxu9ZJ+9APaY3ivJPohHZtG/nvIl/S9HiuUysoal2lNfxknueeAq7lq1VF74JKq0b0uFTI1d/g/WnytyA1hC1zgOBz0lr/KA/YeVnG71kn70DuXcvbyZStpFex9IjfLlyMevDqaOLjgHTc9wJJ82v1zkGcZuySlsojJNGRLmxsJ0VFyoFMaq6lnFvsW7FvsPKzjd6yT96Al8PzkkOblfa3YfUZNytatUWiwJ4q2Zha0NVMk00qtHQtnAPjMW7/PVBxsPKzjd6yT/OAfUIS5Hh6f5p/2puPuw8rON3rJP84B8jGrUM8+LPKtlYV6aimQcOlTj1uHCe/w7nogNZQL3ocDzvRlf2hW7Dys43esk/eityllspBKPGbLmx9GdLVcqRg8OpBxeaAOc3XgpzpznqmYacZfu/YtxUqr4LK9Bp1YsKpcDSYUYtTpxb3B4oJth5WcbvWSfvQHZnMb2R8qY9DMOGxPkzPMN/gEZfvGZtdIY+FiqlXNDiUyddEY/wBSfI3YLpOUyq0aNGXMGBOH4yT3uEYd013KQD/hCyfz3POuewqibDys43esk/egHaatX4aokq+EsSv+zNa6A4u+ro/1Vf8A+wGsoqcruD5vob/qVwm9h5WcbvWSfvRy2rK5UBh3TFzRaFekquU/V4Dj3prva7muAvs2v5PN883+BUOaMrXdM2wpt34KKsGNOlwqYHfUOH9aa7ldyC/YeVnG71kn70AQ5x3B0v00epdg5u+4JkegseqTGfLwmLbTLo+FSvQ6YYMSpc/GYFU1NGu9xbuqLuwZXKYyrJli5oNCjRUXKAaPCMGpRxb2m7rgNEQpc4/g5jpo9S7A/sPKzjd6yT96Ba8Ji20y6PhUr0Om7zEqXPxmBXgaNd7i3dUAv4kSJAO3No3875DH4noe0Z/zdrWZl1zmmdaaxIYppFpTWhdrTERXdHnh1fpdJcrlOva96AspjeK8k+iEdm0b+e8iX9L0Nx7KyTKVf8uU3p/92uLyoTGbvazMuuc0zrTWJDFNItKa0LtaYiK0qPPAaAha5wHA56S1/lBp+l0lyuU69r3oXl+lvS71klLUww4rZDRwtuoUaDFU0SSYAmue4Ek+bX65yDOF3dPlHKtWPKocmZdCg2uqVuthQ+NWdYKqjUYLv0ukuVynXte9AJu+H5ySHNyvtbsPqM93sWqy7lBIuNutLQlEtiWhaSkUmnCaqBoKAg6/AYd36WyXK5Tr2vegLaEJcjw9P80/7U3Dl/S2S5XKde170JC5y1GWbbnVuutNoU09hUtaUpNZlBFFE0OoVgNCwL3ocDzvRlf2iy/S6S5XKde170Dd5GUsq5ZM4hEzLLUqWUAlLzZJOrUAFVJgKbN14Kc6c56pmGnCeuCt2XYsxxLz7DSjOuHC44hJpomRWiiDTUdfihl/pdJcrlOva96AU+cxvZHypj0Mw4bE+TM8w3+AQk84m12ZhMloXmncKpjFo1pVSoZpXCTStD5oa9j5VyYl2QZuVBDLYILzVQcA/egCKELJ/Pc8657CqHJ+l0lyuU69r3oSMparIyyL2la0WlcOkxpwfIlJ39cO7q3d3VAaEipyu4Pm+hv+pXE/S6S5XKde170VeVOVMoqRmkpmpUkyjwADzZJJaUAAArWYADza/k83zzf4FQ5oRubzbLDEvNB55lol5ugccQknvFbmIisNz9LpLlcp17XvQC8zjuDpfpo9S7Bzd9wTI9BY9UmFznAW3Lv2ewll9h1QnASG3EKIGidFSEkmlSNfjgzyEynlEWXJpXNSyVJkmQpKnmwQQ2moIKqg+KAM4Uucfwcx00epdhifpdJcrlOva96FdnA23LvyDCWX2XVCcBIbcQogaJwVISSaVI1+OAQcSJEgDy6y7hFsqfC3ltaFLZGFINcZWDWp1Uw/1hg7Wtjlj3Vo/OK/No3875DH4noe0Al3M21gAnZj2oE/q0fnADdZdui2VTAW8trQpbIwpBrjK61qdVMP9Y1FMbxXkn0Qjs2jfz3kS/pegO/a1scse6tH5wL3jXNtWVJGYRMOOHSoThUhIHfV11B8UaOha5wHA56S1/lAA+RVxjVoSDMyqZdQXUqJSEJIFFqTqJP7sXm1rY5Y91aPzgzue4Ek+bX65yDOAytlrd0iz7UlpNLy1pfSySspAKdI8to0ANDQJr/OGHta2OWPdWj84q74fnJIc3K+1uw+oBM7Wtjlj3Vo/OF5kFd2i0rQmJVTq2wyhwhSUglWB5LesE6q4qxqmEJcjw9P80/7U3AWu1rY5Y91aPzipysuFZkpJ+YTNOrLLRUElCQDTwEgw/IF70OB53oyv7QCUuzuhbteTU+uYcaKZhTeFKEkUShCq1J/f/pBbta2OWPdWj84s83XgpzpznqmYacBl29O7NFjCXKHlu6Yu1xJApgCNyh11x/0g1kc3NlxpC9lvDG2lVNGjVVIPH44+ZzG9kfKmPQzDhsT5MzzDf4BAKba1scse6tH5wvGbukKt82Zpl4MahpMIxapcvb2tN0UjVMIWT+e551z2FUBabWtjlj3Vo/OOO2c3lliWedE26otMOLALadZQgqpWvih5RU5XcHzfQ3/AFK4DO91t1rdsNPLW+totOJSAlKTXEknwnxQcbWtjlj3Vo/OJm1/J5vnm/wKhzQGaLzrpG7IlW3kPuOlb4bopCQAChaq1B/d/rBBk3m/szcnLzBmnUl6XbcKQ2kgFaAogGuulYvs47g6X6aPUuwc3fcEyPQWPVJgFzta2OWPdWj84Drz7pW7Ilm3kPuOlb4RRSEgAYFqrUH93+saXhS5x/BzHTR6l2AztEiRIBh3R3iMWOqYL7bzmmS2E6IJ1YCsmuJQ+kIY+2OkeTznma7SBPN9sCXm1zgmWGXsCGcOlQlWGpdrTENVaDzQ5e59ZvIJPqG/dgARzOMkikjY85rBG41xc5C6ujvFYsdUwX23nNMloJ0QRqwFda4lD6Qh+vXf2cEq/wCDJ70/+DfF/CE9m+5Py82uc2Swy9gQxh0qEqw1LtaYhqrQeaAK9sdI8nnPM12kCd518EtakgZdlqYQvTIVVwN4aJrXerJrr4ocvc+s3kEn1DfuwAX3ZJyctZRcYlZdpeyGhibaQlVDiqKpFaQFPkJffKSFnMSzjMypbSVAlAbwmrilaqrB3FcUX22OkeTznma7SO66zIyRfsiVcelJVxxSF4lraQVH41Y1kip1AD+UFfc+s3kEn1DfuwGfMu7wmZ+1pacbbeS2ylkKSsJxHRvrdNKKI3FAbu7DK2x0jyec8zXaQIXqWDLsW/JNMsMttLRLYkIQkIVimnEqqkChqAAfEIdHc+s3kEn1DfuwANtjpHk855mu0ha3eXgs2daUzNOturQ8hwJSgJxAqeS4K4lAbieONB9z6zuQSfUN+7CWugsGXmLZnWnmGXW0NPFKHEJUlJEyhIISRQUBI/nAGG2OkeTznma7SKfLC/WUnZCYl0MTSVOslKSoN4QTx0WTT+UNHufWbyCT6hv3YHLxMiZFmyptxqTlULTLqKVIZQFJOrWCBUGAW91d7ctZMkth5qYWpUytwFsIpQobSB3ywa1QYMtsdI8nnPM12kcNxGSspNWa4uYlpd5YnHEhTjaFKCQ20QKqG5UnV44Y/c+s3kEn1DfuwCDvcvJYtgSwYbeb0JdxaUI14w3SmFR+gYPLPzhpJtltBYmyUNoSaBqlQkA0+M8UUGcFk7LSiZPYzDLONT+LRISnFQNUrhGulT54alkZBWcqXaKpGTJLLZJLLdSSgEk6oAR2x0jyec8zXaQtWLwmU5RG09G9ocajgonSa5Ys7mLDumu7uRoPufWbyCT6hv8AKEvK2DLnLAy5YZ0GlWNFgTo6CTUsd5Sm+1/xgC/bHSPJ5zzNdpHFbecBJvyrzSWJsKcYcQCQ1QFSFJBNHNyphjdz6zeQSfUN+7FZlPkJZ6JGZUiSlEqTKvFJDLYIIaUQQaaiDAJu6S86Xshp9D7b6y64hQ0QRQBKSDXEoccH22OkeTznma7SKDN/yblZtiaMxLsPFLzYSXW0qIBQokDENUNjufWbyCT6hv3YBIXr3ry9rSrTLLT6FImAslwIpQNrTQYVE1qoQR5L39ScrJS7C2JoqZl221FIbwkpQEkiqwaaol/WS8pKyDK5eWl2VGcCSpptKSU6Jw0JSNyoB/lBhkPkPIO2ZJrck5Ra1ybKlKUy2VKUW0kkkipJMBRbY6R5POeZrtICb171pe1pVpllp9CkTAWS6EUpo1poMKia1UId/c+s3kEn1Dfuwsr+8l5SVkGVy8swyozYBU02lJKdE4aEpG5UA/ygETEiRIB25tG/nfIY/E9D2jL10d4rFjqmC+26vTJbCdFh1YCsmuJQ+kIY+2PkeTzfma7SAa0xvFeSfRCOzaN/PeRL+l6LlzONkikjY83rB8DXaQu7pLxWLHVMF9t5emS0E6LBqwFda4lD6QgNQQtc4Dgc9Ja/yiv2x8jyeb8zXaQJ3nXwy1qSJl2WphCtMhVXA3homtd6smuuAadz3Aknza/XOQZwh8hL75SQs9iWcZmVLaSoEoDeE1cUrVVYO4rii+2x8jyeb8zXaQA/fD85JDm5X2t2H1GXMu7w2Z+1pacbbdS2ylkKSvDiOjfW6aUURuKA3d2GTtj5Hk835mu0gG1CEuR4en+af9qbgh2x8jyeb8zXaQtbvLwmbOtKZmnW3VoeQ4EpRhxDE8lwVxKA3E8cBqSBe9Dged6Mr+0Bu2PkeTzfma7SKfLC/aUnZCYl0MzKVOslKSoN4QTx0WTT+UBf5uvBTnTnPVMw04zpdXe3LWTJLYeafWpUytwFsIpRSG0075QNaoMGO2PkeTzfma7SAq85jeyPlTHoZhw2J8mZ5hv8AjOF7l5TFsCWDDbzehLuLS4NeMN0phUfoGDuz84eSbZbQWJslDaUmgapUJA1fGeKAcMIWT+e551z2FUEG2PkeTzfma7SFsxeGynKI2mW3dDjUcHe6TXLFn6WHdNd3cgNRxU5XcHzfQ3/AFK4Xe2PkeTzfma7SOK284GTflXmksTQU4w4gEhqgKkFIJovc1wH3Nr+TzfPN/gVDmjNF0t57FkNPofbeWXXEKGjwUASkg1xKHHB7tj5Hk835mu0gPucdwdL9NHqXYObvuCZHoLHqkwkL1r15e1pVpllp9CkTAWS4EUoG1poMKia1UIIsl7+5OVkpdhbE0VMy7baikN0JSgJJFVg01QDthS5x/BzHTR6l2Jtj5Hk835mu0gJvXvXl7XlWmWWn0KRMBZLgRSmjWmgwqJrVQgFZEiRICRIkSAkSJEgJEiRICRIkSAkSJEgJEiRICRIkSAkSJEgJEiRICRIkSAkSJEgJEiRICRIkSAkSJEgJEiRID//2Q=="/>
          <p:cNvSpPr>
            <a:spLocks noChangeAspect="1" noChangeArrowheads="1"/>
          </p:cNvSpPr>
          <p:nvPr/>
        </p:nvSpPr>
        <p:spPr bwMode="auto">
          <a:xfrm>
            <a:off x="1144588" y="381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6" name="AutoShape 229" descr="data:image/jpg;base64,/9j/4AAQSkZJRgABAQAAAQABAAD/2wCEAAkGBhQPEBIPEBIQDw8OEA4QDxAPDxUOEA8PExchFRQQEhQYHSYeGBkkGRQSHy8gIycpLCwsFR4xNTAqNSYrLCkBCQoKBQUFDQUFDSkYEhgpKSkpKSkpKSkpKSkpKSkpKSkpKSkpKSkpKSkpKSkpKSkpKSkpKSkpKSkpKSkpKSkpKf/AABEIAOEA4QMBIgACEQEDEQH/xAAcAAADAQEBAQEBAAAAAAAAAAAABAYFBwEIAwL/xABNEAAABAIBCRIMBQUBAQAAAAAAAQIDBAURBxIUITNzlLPSBhMVFyIjMlJTVFVxdJKTsbLRFjE0NTZDYWN1wdPhJEFCUWIlRIGRoXIm/8QAFAEBAAAAAAAAAAAAAAAAAAAAAP/EABQRAQAAAAAAAAAAAAAAAAAAAAD/2gAMAwEAAhEDEQA/AHKl9S6XR0qh4qJh88edz+vXn7qKa11SStJURFaSQq9JKU70PCX8sFRLzHCccVj1i6AQuklKd6HhL+WPwhKjEqVX0wlNa4tJfiH7SS8RbMdBCkB6y/OfIBIaSUp3oeEv5YNJKU70PCX8sXQAHPYaoxKlKdI4Q6EOElP4h+0WdoVRs/3Uf+wxpJSneh4S/livgtm/fU4pAbAQuklKd6HhL+WJaW1L5eucxsGqHph2ISEdbbz50q1azOuOuJVJ00eIzHYzENJ/SKY8hgOswHmklKd6HhL+WDSSlO9Dwl/LF0ABz5VReVZ6SbEOtNtaqLIf8ZKIqdn7TH76SUp3oeEv5YsFXdN6X2khogELpJSneh4S/lj8HqjEqJxtJQh0Kr64rIft0FSX6x0EKRF1Z43eyAkNJKU70PCX8sGklKd6HhL+WLoADjWbqpfL4VctSzD1hRU0hoZ7XnVV7KyOuRqlHR4itlbFWVRKU70PCX8sFU+6yb43BdShckAhtJKU70PCX8sfhG1GJUhJGmEoM3GU+UPnaU4lJls/2Mx0EKTLYJvsNjUgJDSSlO9Dwl/LBpJSneh4S/li6IADn0fUYlSGnFphKFJbcUk7JfOgySZkez9g/fSSlO9Dwl/LFfNbg9eneyYbAQuklKd6HhL+WM/NBUdlbMJEutwta41DRDiFWQ+dC0oNSToNdB2yLxjpQyc1nkEZySLxSgHxnSAeAAfVNRLzHCccVj1i6HPqjEJXSSEOvcTTZNpKqCLXl+IqBbWB7x7n/YA2FID1l+c+QLA949z/ALBaBgbprj11X+vi9gDUAFLA949z/sCwPePc/wCwAgtm/fU4pAbGVBwOre1x66l+v3SPYGrA949z/sAbMQ0n9IpjyGA6zFdYHvHuf9hFSiE/+gmCa9y1AwJ01+qOkz8Z0AOgAClge8e5/wBgWB7x7n/YB6q7pvS+0kNEMtUFrydceuTn6/5J9gZsD3j3P+wBsKRF1Z43eyCwPePc/wCwWiIHXWtcetm5+v8AjxANQAUsD3j3P+wLA949z/sAkKp91k3xuC6lC5Ic+qlwla5KNW4dM6gy1S6aLSrZWvGLcoD3j3P+wBsKTLYJvsNjUgsD3j3P+wWmEDQgtceusN+v3qfYA1CAFLA949z/ALAsD3j3P+wAmtwevTvZMNjLmcDQw7rj1yd/X/E/YGbA949z/sAbGTms8gjOSReKUG7A949z/sMvNVBUQEWeeOnRCRVo12rkrx2gHx2AAAH1TUS8xwnHFY9YuhC1EvMcJxxWPWLoABSA9ZfnPkGwpAesvznyANgAAApBbN++pxSA2FILZv31OKQGwAYhpP6RTHkMB1mLkxDSf0imPIYDrMBcgAAAqq7pvS+0kNEFVXdN6X2khogAFIi6s8bvZDYUiLqzxu9kA2AAAELVPusm+NwXUoXJCGqn3WTfG4LqULkgHoUmWwTfYbGpDYUmWwTfYbGpANkABAAKTW4PXp3smGwpNbg9eneyYbAAyc1nkEZySLxShrDJzWeQRnJIvFKAfGQAAAfUNRiGUqSQhk64gvxOpSTZkWvL2yDP/ot7CXu7vNZ+mJCol5jhOOKx6xdAFLCXu7vNZ+mFYKEVrmvOlrq/yZ9nuxqhSA9ZfnPkALCXu7vNZ+mCwl7u7zWfphsADKg4RVe9rzt1L8mbetI92GrCXu7vNZ+mCC2b99TikBsApYat3d5rP0xEyiHV4QTAs9cIygYEzVQ3Sds7R6ij/g6CYhpP6RTHkMB1mArrCXu7vNZ+mCwlbu7zWfphsADLVCKz5OvO3Jz8mdsn3YZsJW7u81n6Y9Vd03pfaSGiAKWEvd3eaz9MKxEIrPWted8bn5M2tTexqhSIurPG72QBYS93d5rP0wWEvd3eaz9MNgAc9qlwyiclFLriqZzBEVJN6k6FWyoQVvjpIWxQa93d5rP0xI1T7rJvjcF1KFyQBWwl7u7zWfphWYQiqwtedPXYf8md1T7saoUmWwTfYbGpAFhq3d3ms/TBYS93d5rP0w2QAGVM4RWcO686etO/kztT92GrDVu7vNZ+mCa3B69O9kw2AUsJe7u81n6Yy81UIooGLPPnT/CRVoyaoPWlWrTY3xk5rPIIzkkXilAPjIAAAPqmol5jhOOKx6xdDjlS+WzRcqh1QkbCMw55/nbbsIbq00OqJVKqbdKqT/yKrQaecIwOAn3gLkKQHrL858hI6DTzhGBwE+8fhCyidautmECWuLrvwJ21WqT8YDoABDaDTzhGBwE+8Gg084RgcBPvAV0Hs376nFIDY59DSidVztEwgSMnCrjOBO2rO02yt/tW/wCgxoNPOEYHAT7wFwYh5P6RTHkMB1mDQad8IwOAn3iVlstmhzmMSmNhCikwkIbrpwhm2tszOsSlFNoy/MwHYwCG0GnfCMDgJ94NBp3wjA4CfeAr1XdN6X2khkhAKlE6z0v6hA11Yug7BPY0lSXj/egfvoNO+EYHAT7wFyFIi6s8bvZEjoNPOEYHAT7x+D0onVe3TMIGuOvrTsE7Vq3+YDoABDaDTzhGBwE+8Gg084RgcBPvAfzVPusm+NwXUoXRDjmbqWzRK5bZEbCOmqaQqYeshDRncQZHWOLt6pJW7XtFUUnnfCMDgJ94C6Cky2BX2GxqRI6DTzhGBwE+8LxsonRJKumECZZ4zRRAmWqzxNafj/I6AHQCHohtBp3wjA4CfeDQaecIwOAn3gK6a3B29O9kw2OfR8onRNOV8wgTTnblcRQJkZprTpIrf7UhjQad8IwOAn3gLkZOazyCM5HF4pQnNBp5wjA4CfeM/NBKZyUJEm7HwSmyhog3EpgjSpSCQdckjptGZU2wHzKAegAfVFRLzHCccVj1i6ELUS8xwnHFY9YugAFID1l+c+QbCkB6y/OfIA2AAACkFs376nFIDYUgtm/fU4pAbABiGk/pFMeQwHWYuTENJ/SKY8hgOswFyAAACqrum9L7SQ0QVVd03pfaSGiAAUiLqzxu9kNhSIurPG72QDYAAAQtU+6yb43BdShckIaqfdZN8bgupQuSAehSZbBN9hsakNhSZbBN9hsakA2QAEAApNbg9eneyYbCk1uD16d7JhsADJzWeQRnJIvFKGsMnNZ5BGcki8UoB8ZAAAB9RVGFOaCQlaTZppiaK5SiO7L/AGSLeue2rXPVkiPqJeY4TjisesXQBWue2rXPVkhWBU7rmpauzn61ez+I1ApAesvznyAe1z21a56skFc9tWuerJDQAGXCKdr3tS1dU/rVuSP4hque2rXPVkjyD2b99TikBsArXO7VrnqyREydTnhDMLTddYMBSVcqiik/EdbT/wAHQDENJ/SKY8hgOswFfXPbVrnqyQVz21a56skNAAZilO58nUtU505+tW2T/EM1z21a56skCrum9OdpIaIArXPbVrnqyQrEKdz1rUteNz9atr/5GoFIi6s8bvZAe1z21a56skFc9tWuerJDQAHPqpZuZ5J64my/rMHRQpR26FePU+IWxKd2rXPVkiQqn3WTfG4LqULkgC1c9tWuerJCswU7WlSlq6w361bqn+I1ApMtgm+w2NSACU9tWuerJHtc9tWuerJDRAAZczU7nDtKWrk7+tW1P+Iarndq1z1ZI8mtwevTvZMNgFa57atc9WSMvNUp2wYulLVFiRdNC1U3JXi1I3hk5rPIIzkkXilAPjIAAAPqmol5jhOOKx6xdDn1Rh5ZSSEJLZqL8TQdekqdeX+QtrJc3E+kSAbCkB6y/OfIFkubifSJC0DEOa5rR3VfrE+wBqAClkubifSJBZLm4n0iQBBbN++pxSA2MqDiHK97WjupesTa1pAaslzcT6RIBsxDSf0imPIYDrMV1kObifSJEVKHl+EMwPO6VHAwNKa9NoqTt0gOgAClkubifSJBZLm4n0iQHqrum9L7SQ0Qy1RDmfJ1o7k56xO2SGbJc3E+kSAbCkRdWeN3sgslzcT6RIWiIhzPWtaPxuesTtQGoAKWS5uJ9IkFkubifSJASFU+6yb43BdShckOfVS3lm5J6WzTROYOjVpOuOhVr2cYtyiHNxPpEgGwpMtgm+w2NSCyXNxPpEhaYRDlYWtHdYf1id1SA1CAFLIc3E+kSCyXNxPpEgCa3B69O9kw2MuZxDmcO0tHcnfWJ2phmyHNxPpEgGxk5rPIIzkkXilBuyXNxPpEjLzVRDlgxdLRkViRVvPE2taVbAfHYAAAfVNRLzHCccVj1i6ELUS8xwnHFY9YugAFID1l+c+QbCkB6y/OfIA2AAACkFs376nFIDYUgtm/fU4pAbABiGk/pFMeQwHWYuTENJ/SKY8hgOswFyAAACqrum9L7SQ0QVVd03pfaSGiAAUiLqzxu9kNhSIurPG72QDYAAAQtU+6yb43BdShckIaqfdZN8bgupQuSAehSZbBN9hsakNhSZbBN9hsakA2QAEAApNbg9eneyYbCk1uD16d7JhsADJzWeQRnJIvFKGsMnNZ5BGcki8UoB8ZAAAB36pfm6XCyqHYTLZpFEjP9ehoYnGV1zqlalVNuimg/aRiq0z3OBp3gZZQ9qJl/Q4TjisesXNACF0z3OBp3gZZQ/CEqluFX/0ecnS4s7UGVqmi0eq8Y6DQFIArpfnPkAkNM9zgad4GWUDTPc4GneBllC6oBQA57DVS3CU6ehE5OucI6ChCpTraCoPVeO1T/kgxpnucDTvAyyhXwZat++pxSA3QAhdM9zgad4GWUJaW5ulpnUbE6GzRRuwkIg2EwxG+2STPVuJptJP8jHYzIQ8nL/6KY8hgOswH86Z7nA07wMsoGme5wNO8DLKF1QCgBz86pTmekrQedWm1lRYhU21JOnZeK1/0ftpnucDTvAyyhYKLX03pztJDVACF0z3OBp3gZZQ/B6qW4bjZ6ETkq012jhCpOkqLWqHQaArEFrrPG72QEfpnucDTvAyygaZ7nA07wMsoXVAKAHG83Wbpb65aZy2aMZxNIZ4ifhqw3jTTrLVu24dNovYKoqp7nA06wMsoFU8tdk3xuC6lC6IgELpnucDTvAyyh+EbVLcUki0HnKdcZO3BlRqXEnRsvGdFH+R0GgKTItQm+w2NSAkNM9zgad4GWUDTPc4GneBllC6IgUAOfR9UtxTTidB50mubcKlUGVBUpMqT1XiH76Z7nA07wMsoWE2TrD16d7JhqgBC6Z7nA07wMsoIZoKo7jkJEtnKZw2S4aIRXuQhJQiuQZVyzrrSSppM/YOk0DKzWF+AjOSReKUA+M6ADwAD6pqJeY4TjisesXQ59UYjUokkIkycMysnYsuLK7L/ADSkyMW2iadq9g72QAbCkB6y/OfIGiadq9g72QFoKYJLPLTtt1f9u97P4ANQAU0TTtXsHeyAaJp2r2DvZAAgtm/fU4pAbGVCTBNe9adtul/bvbkj+Aa0TTtXsHeyADZiGk/pFMeQwHWYrtEk7V7B3sgRMnjS8IJgqhyg4GBK4uGq0Z+NNbSX+gHQQBTRNO1ewd7IBoknavYO9kAPVXdN6X2khohlqmCc+SdDtyc/t3tsn+AZ0STtXsHeyADYUiLqzxu9kGiadq9g72QFoiYJz1o6HbRuf2721/8AADUAFNE07V7B3sgGiadq9g72QAkKp91k3xuC6lC5Ic+qlxpKdlFBOamdQZnSy4n8leKlNs/YQtymSdq9gz2QAbCky2Cb7DY1INE07V7B3sgLTCYpNBWnbrDf2726p/gA1CAFNEk7V7B3sgGiadq9g72QAJrcHr072TDYy5nMUmw7aduTv9u9tT/gGdEk7V7B3sgA2MnNZ5BGcki8UoN6Jp2r2DvZAy81UwScBFlQ7bhIrxsOkVyV+ZptAPjsAAAPqmol5jhOOKx6xdUCFqJeY4TjisesXQAoCkAV0vznyDYUgPWX5z5AG6AUAAATgi1b99TikBygKQWzfvqcUgNgPDIQ8n9IpjyGA6zFyYhpP6RTHkMB1mAuaB5QPQAFFFr6b0vtJDREFlXdN6X2khogBQFIgtdZ43eyGwpEXVnjd7IBugFAAAISqfdZN8bgupQuiIQ1U+6yb43BdShckA9oCkyLUJvsNjUhsKTLYJvsNjUgGiIe0AIABSalrD16d7JhqgKzW4PXp3smGwBQMnNYX4CM5JF4pQ1hk5rPIIzkkXilAPjIAAAPqKoxHtokkIlbjaVFZNJKcSkypeX4yMxbaKs7s10qO8SFRLzHCccVj1i6AKaKs7s10qO8LQMzaLPNdatur9an2e0agUgPWX5z5ADRVndmulR3g0VZ3ZrpUd4bAAyoOaNV72utW3So11O5I9oa0VZ3ZrpUd4IPZv31OKQGwCmirO7NdKjvEVKI9vwgmC88brTgYEiVnia0zIzpIjpF+Yh5P6RTHkMB1mArtFWd2a6VHeDRVndmulR3hsADLVM2s+SeetXJz1qNsn2hnRVndmulR3j1V3Tel9pIZIAroqzuzXSo7wtETNrPWtdatG5TrqdrxjUCkRdWeN3sgDRVndmulR3g0VZ3ZrpUd4bAA57VLj21OyetcbVWzqDNVDiToKhVs6DtELcpszuzPSo7xH1T7rJvjcF1KF0QBXRVndmulR3haYzNo0FQ61dYb1qd1T7RqBSZbBN9hsakAFNWd2Z6VHeDRVndmulR3hoh6Ay5pNGjYdInWrk761O1P2hnRVndmulR3gmtwevTvZMNAFdFWd2a6VHeMvNVM2jgIsidaMzhIoiInEmZnnSrRWxvjJzWeQRnJIvFKAfGQAAAfVNRLzHCccVj1i6HNajuaGGZk0K27EwzTibJrkORDaFlS8sypSZ0laMj/wAi08LYPfkHhTWUA1gpAesvznyCnhbB78g8KaygtBZqoMs8pi4QqXVmX4prxWreyAb4Bk+FsHvyDwprKB4Wwe/IPCmsoA3BbN++pxSA2J+EzVQZLeM4uEtupMvxTVss6QVJar9yP/Qa8LYPfkHhTWUA1jENJ/SKY8hgOsxR+FkHvyDwprKEZKc0MMU/j3TiYYm1wUClKzfbJClEZ0pJVNBmQDpIBk+FsHvyDwprKB4Wwe/IPCmsoA4q7pvS+0kNEMBWaqDz5J2XCUZ0sqbKa8dcm1sgz4WQe/IPCmsoBrBSIurPG72Qp4Wwe/IPCmsoLP5qoQ3GjsuEoI3KTspq1qf/AEA3wDJ8LYPfkHhTWUDwtg9+QeFNZQCbqn3WTfG4LqULkhzaqPmghnHJSbcTDLJucQa3KyIbVWIIlUrVQdovaYtCzWQe/ITCmsoBrBSZbBN9hsakKeFsHvyDwprKC0wzVQZpKiLhD12HO1FNeInUmZ7L9iMBvkAZPhZB78g8KaygeFsHvyDwprKANzW4PXp3smGxgTPNVBmy6RRcIZm06REUU0ZmZpO0WqDPhZB78g8KaygGsMnNZ5BGcki8UoHhbB78g8KayhmZqM1EIuBi0pi4VSlQsUSUpiWjMzNtRERESrZgPkUA9rQAAx4AAAAAAAAAAAAAAAHoAAPAAAAAAAAAAAAAAAAAAAAAAAAAAAAAAAAAAAA/QAAAP//Z"/>
          <p:cNvSpPr>
            <a:spLocks noChangeAspect="1" noChangeArrowheads="1"/>
          </p:cNvSpPr>
          <p:nvPr/>
        </p:nvSpPr>
        <p:spPr bwMode="auto">
          <a:xfrm>
            <a:off x="1296988" y="1905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95" name="Picture 315" descr="C:\Ron\SDSU\PhD Research\NLSE Codes\NLSE1D\fdfig1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6" name="Picture 316" descr="C:\Ron\SDSU\PhD Research\NLSE Codes\NLSE1D\fdfig2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7" name="Picture 317" descr="C:\Ron\SDSU\PhD Research\NLSE Codes\NLSE1D\fdfig3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427" y="27432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1" name="Group 20490"/>
          <p:cNvGrpSpPr/>
          <p:nvPr/>
        </p:nvGrpSpPr>
        <p:grpSpPr>
          <a:xfrm>
            <a:off x="295315" y="2895600"/>
            <a:ext cx="2905085" cy="837684"/>
            <a:chOff x="295315" y="2895600"/>
            <a:chExt cx="2905085" cy="837684"/>
          </a:xfrm>
        </p:grpSpPr>
        <p:grpSp>
          <p:nvGrpSpPr>
            <p:cNvPr id="11" name="Group 10"/>
            <p:cNvGrpSpPr/>
            <p:nvPr/>
          </p:nvGrpSpPr>
          <p:grpSpPr>
            <a:xfrm>
              <a:off x="435912" y="3276600"/>
              <a:ext cx="2764488" cy="456684"/>
              <a:chOff x="979488" y="2819400"/>
              <a:chExt cx="2764488" cy="456684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8197979"/>
                  </p:ext>
                </p:extLst>
              </p:nvPr>
            </p:nvGraphicFramePr>
            <p:xfrm>
              <a:off x="979488" y="2819400"/>
              <a:ext cx="1546225" cy="4238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00" name="Formula" r:id="rId17" imgW="740520" imgH="203400" progId="Equation.Ribbit">
                      <p:embed/>
                    </p:oleObj>
                  </mc:Choice>
                  <mc:Fallback>
                    <p:oleObj name="Formula" r:id="rId17" imgW="740520" imgH="203400" progId="Equation.Ribbi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8"/>
                          <a:stretch>
                            <a:fillRect/>
                          </a:stretch>
                        </p:blipFill>
                        <p:spPr>
                          <a:xfrm>
                            <a:off x="979488" y="2819400"/>
                            <a:ext cx="1546225" cy="42386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7546947"/>
                  </p:ext>
                </p:extLst>
              </p:nvPr>
            </p:nvGraphicFramePr>
            <p:xfrm>
              <a:off x="2832751" y="2939534"/>
              <a:ext cx="911225" cy="3365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01" name="Formula" r:id="rId19" imgW="461160" imgH="170280" progId="Equation.Ribbit">
                      <p:embed/>
                    </p:oleObj>
                  </mc:Choice>
                  <mc:Fallback>
                    <p:oleObj name="Formula" r:id="rId19" imgW="461160" imgH="170280" progId="Equation.Ribbi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0"/>
                          <a:stretch>
                            <a:fillRect/>
                          </a:stretch>
                        </p:blipFill>
                        <p:spPr>
                          <a:xfrm>
                            <a:off x="2832751" y="2939534"/>
                            <a:ext cx="911225" cy="3365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482" name="TextBox 20481"/>
            <p:cNvSpPr txBox="1"/>
            <p:nvPr/>
          </p:nvSpPr>
          <p:spPr>
            <a:xfrm>
              <a:off x="295315" y="2895600"/>
              <a:ext cx="1762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Discretize Time</a:t>
              </a:r>
              <a:endParaRPr lang="en-US" dirty="0"/>
            </a:p>
          </p:txBody>
        </p:sp>
      </p:grpSp>
      <p:grpSp>
        <p:nvGrpSpPr>
          <p:cNvPr id="20492" name="Group 20491"/>
          <p:cNvGrpSpPr/>
          <p:nvPr/>
        </p:nvGrpSpPr>
        <p:grpSpPr>
          <a:xfrm>
            <a:off x="1436891" y="772596"/>
            <a:ext cx="7321347" cy="1132404"/>
            <a:chOff x="1436891" y="772596"/>
            <a:chExt cx="7321347" cy="1132404"/>
          </a:xfrm>
        </p:grpSpPr>
        <p:grpSp>
          <p:nvGrpSpPr>
            <p:cNvPr id="10" name="Group 9"/>
            <p:cNvGrpSpPr/>
            <p:nvPr/>
          </p:nvGrpSpPr>
          <p:grpSpPr>
            <a:xfrm>
              <a:off x="1676400" y="1049337"/>
              <a:ext cx="7081838" cy="855663"/>
              <a:chOff x="1676400" y="820737"/>
              <a:chExt cx="7081838" cy="85566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676400" y="820737"/>
                <a:ext cx="5867400" cy="855663"/>
                <a:chOff x="2514600" y="762000"/>
                <a:chExt cx="5867400" cy="855663"/>
              </a:xfrm>
            </p:grpSpPr>
            <p:pic>
              <p:nvPicPr>
                <p:cNvPr id="20580" name="Picture 100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14600" y="762000"/>
                  <a:ext cx="5867400" cy="698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aphicFrame>
              <p:nvGraphicFramePr>
                <p:cNvPr id="4" name="Object 3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43025768"/>
                    </p:ext>
                  </p:extLst>
                </p:nvPr>
              </p:nvGraphicFramePr>
              <p:xfrm>
                <a:off x="4803775" y="1295400"/>
                <a:ext cx="301625" cy="322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002" name="Formula" r:id="rId22" imgW="152640" imgH="161640" progId="Equation.Ribbit">
                        <p:embed/>
                      </p:oleObj>
                    </mc:Choice>
                    <mc:Fallback>
                      <p:oleObj name="Formula" r:id="rId22" imgW="152640" imgH="161640" progId="Equation.Ribbi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03775" y="1295400"/>
                              <a:ext cx="301625" cy="32226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5" name="Object 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548909355"/>
                    </p:ext>
                  </p:extLst>
                </p:nvPr>
              </p:nvGraphicFramePr>
              <p:xfrm>
                <a:off x="3214688" y="1216025"/>
                <a:ext cx="412750" cy="32861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1003" name="Formula" r:id="rId24" imgW="208440" imgH="165240" progId="Equation.Ribbit">
                        <p:embed/>
                      </p:oleObj>
                    </mc:Choice>
                    <mc:Fallback>
                      <p:oleObj name="Formula" r:id="rId24" imgW="208440" imgH="165240" progId="Equation.Ribbit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214688" y="1216025"/>
                              <a:ext cx="412750" cy="32861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6" name="Object 1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77480384"/>
                  </p:ext>
                </p:extLst>
              </p:nvPr>
            </p:nvGraphicFramePr>
            <p:xfrm>
              <a:off x="7772400" y="1006474"/>
              <a:ext cx="985838" cy="327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004" name="Formula" r:id="rId26" imgW="496800" imgH="165240" progId="Equation.Ribbit">
                      <p:embed/>
                    </p:oleObj>
                  </mc:Choice>
                  <mc:Fallback>
                    <p:oleObj name="Formula" r:id="rId26" imgW="496800" imgH="165240" progId="Equation.Ribbit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27"/>
                          <a:stretch>
                            <a:fillRect/>
                          </a:stretch>
                        </p:blipFill>
                        <p:spPr>
                          <a:xfrm>
                            <a:off x="7772400" y="1006474"/>
                            <a:ext cx="985838" cy="3270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0" name="TextBox 49"/>
            <p:cNvSpPr txBox="1"/>
            <p:nvPr/>
          </p:nvSpPr>
          <p:spPr>
            <a:xfrm>
              <a:off x="1436891" y="772596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Discretize Space</a:t>
              </a:r>
              <a:endParaRPr lang="en-US" dirty="0"/>
            </a:p>
          </p:txBody>
        </p:sp>
      </p:grpSp>
      <p:grpSp>
        <p:nvGrpSpPr>
          <p:cNvPr id="20490" name="Group 20489"/>
          <p:cNvGrpSpPr/>
          <p:nvPr/>
        </p:nvGrpSpPr>
        <p:grpSpPr>
          <a:xfrm>
            <a:off x="74611" y="782843"/>
            <a:ext cx="1068389" cy="2036557"/>
            <a:chOff x="-1589" y="706643"/>
            <a:chExt cx="1068389" cy="2036557"/>
          </a:xfrm>
        </p:grpSpPr>
        <p:pic>
          <p:nvPicPr>
            <p:cNvPr id="20483" name="Picture 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89" y="706643"/>
              <a:ext cx="1068389" cy="1579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0488" name="Object 2048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12221"/>
                </p:ext>
              </p:extLst>
            </p:nvPr>
          </p:nvGraphicFramePr>
          <p:xfrm>
            <a:off x="295276" y="2328117"/>
            <a:ext cx="544512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05" name="Formula" r:id="rId29" imgW="274320" imgH="177840" progId="Equation.Ribbit">
                    <p:embed/>
                  </p:oleObj>
                </mc:Choice>
                <mc:Fallback>
                  <p:oleObj name="Formula" r:id="rId29" imgW="274320" imgH="177840" progId="Equation.Ribbit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0"/>
                        <a:stretch>
                          <a:fillRect/>
                        </a:stretch>
                      </p:blipFill>
                      <p:spPr>
                        <a:xfrm>
                          <a:off x="295276" y="2328117"/>
                          <a:ext cx="544512" cy="3524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9" name="Rectangle 20488"/>
            <p:cNvSpPr/>
            <p:nvPr/>
          </p:nvSpPr>
          <p:spPr>
            <a:xfrm>
              <a:off x="77788" y="772596"/>
              <a:ext cx="989012" cy="19706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0"/>
                                        <p:tgtEl>
                                          <p:spTgt spid="2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10" name="Group 21509"/>
          <p:cNvGrpSpPr/>
          <p:nvPr/>
        </p:nvGrpSpPr>
        <p:grpSpPr>
          <a:xfrm>
            <a:off x="1600200" y="2489200"/>
            <a:ext cx="7543800" cy="711200"/>
            <a:chOff x="1600200" y="2489200"/>
            <a:chExt cx="7543800" cy="711200"/>
          </a:xfrm>
        </p:grpSpPr>
        <p:pic>
          <p:nvPicPr>
            <p:cNvPr id="43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501900"/>
              <a:ext cx="5867400" cy="69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1504" name="Object 2150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4483104"/>
                </p:ext>
              </p:extLst>
            </p:nvPr>
          </p:nvGraphicFramePr>
          <p:xfrm>
            <a:off x="1600200" y="2489200"/>
            <a:ext cx="1752600" cy="71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19" name="Formula" r:id="rId5" imgW="882720" imgH="358200" progId="Equation.Ribbit">
                    <p:embed/>
                  </p:oleObj>
                </mc:Choice>
                <mc:Fallback>
                  <p:oleObj name="Formula" r:id="rId5" imgW="882720" imgH="358200" progId="Equation.Ribbit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2489200"/>
                          <a:ext cx="1752600" cy="711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436653"/>
              </p:ext>
            </p:extLst>
          </p:nvPr>
        </p:nvGraphicFramePr>
        <p:xfrm>
          <a:off x="288925" y="3371850"/>
          <a:ext cx="611981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0" name="Formula" r:id="rId7" imgW="3474720" imgH="420480" progId="Equation.Ribbit">
                  <p:embed/>
                </p:oleObj>
              </mc:Choice>
              <mc:Fallback>
                <p:oleObj name="Formula" r:id="rId7" imgW="3474720" imgH="420480" progId="Equation.Ribbit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3371850"/>
                        <a:ext cx="6119813" cy="74295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1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82913"/>
            <a:ext cx="5057775" cy="387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4" descr="http://t0.gstatic.com/images?q=tbn:ANd9GcQIKDEB_S8YN-o0B1cwx-xUR5dwBuN4brbzURIXTObW02Q73nqZ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21508"/>
          <p:cNvGrpSpPr/>
          <p:nvPr/>
        </p:nvGrpSpPr>
        <p:grpSpPr>
          <a:xfrm>
            <a:off x="1600200" y="1673225"/>
            <a:ext cx="7543800" cy="711200"/>
            <a:chOff x="1600200" y="1673225"/>
            <a:chExt cx="7543800" cy="711200"/>
          </a:xfrm>
        </p:grpSpPr>
        <p:pic>
          <p:nvPicPr>
            <p:cNvPr id="13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1676400"/>
              <a:ext cx="5867400" cy="69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1505" name="Object 2150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7372304"/>
                </p:ext>
              </p:extLst>
            </p:nvPr>
          </p:nvGraphicFramePr>
          <p:xfrm>
            <a:off x="1600200" y="1673225"/>
            <a:ext cx="1752600" cy="71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21" name="Formula" r:id="rId11" imgW="882720" imgH="358200" progId="Equation.Ribbit">
                    <p:embed/>
                  </p:oleObj>
                </mc:Choice>
                <mc:Fallback>
                  <p:oleObj name="Formula" r:id="rId11" imgW="882720" imgH="358200" progId="Equation.Ribbit">
                    <p:embed/>
                    <p:pic>
                      <p:nvPicPr>
                        <p:cNvPr id="0" name="Object 215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0200" y="1673225"/>
                          <a:ext cx="1752600" cy="711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508" name="Group 14"/>
          <p:cNvGrpSpPr>
            <a:grpSpLocks/>
          </p:cNvGrpSpPr>
          <p:nvPr/>
        </p:nvGrpSpPr>
        <p:grpSpPr bwMode="auto">
          <a:xfrm>
            <a:off x="0" y="152400"/>
            <a:ext cx="9144000" cy="533400"/>
            <a:chOff x="0" y="152400"/>
            <a:chExt cx="9144000" cy="533400"/>
          </a:xfrm>
        </p:grpSpPr>
        <p:sp>
          <p:nvSpPr>
            <p:cNvPr id="6" name="Rectangle 5"/>
            <p:cNvSpPr/>
            <p:nvPr/>
          </p:nvSpPr>
          <p:spPr>
            <a:xfrm>
              <a:off x="152400" y="152400"/>
              <a:ext cx="4114800" cy="381000"/>
            </a:xfrm>
            <a:prstGeom prst="rect">
              <a:avLst/>
            </a:prstGeom>
            <a:gradFill>
              <a:gsLst>
                <a:gs pos="0">
                  <a:srgbClr val="7030A0"/>
                </a:gs>
                <a:gs pos="20000">
                  <a:schemeClr val="bg1">
                    <a:lumMod val="10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bg2"/>
                  </a:solidFill>
                </a:rPr>
                <a:t>Numerical Algorithms</a:t>
              </a:r>
            </a:p>
          </p:txBody>
        </p:sp>
        <p:sp>
          <p:nvSpPr>
            <p:cNvPr id="21512" name="TextBox 24"/>
            <p:cNvSpPr txBox="1">
              <a:spLocks noChangeArrowheads="1"/>
            </p:cNvSpPr>
            <p:nvPr/>
          </p:nvSpPr>
          <p:spPr bwMode="auto">
            <a:xfrm>
              <a:off x="4267200" y="164068"/>
              <a:ext cx="44892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b="1" dirty="0" smtClean="0"/>
                <a:t>Two-Step </a:t>
              </a:r>
              <a:r>
                <a:rPr lang="en-US" b="1" dirty="0"/>
                <a:t>High-Order Compact Scheme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0" y="685800"/>
              <a:ext cx="9144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52400" y="5486400"/>
            <a:ext cx="6498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Further 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Complete stability analysis.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Additional numerical tests.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Publish results.</a:t>
            </a:r>
            <a:endParaRPr lang="en-US" dirty="0"/>
          </a:p>
        </p:txBody>
      </p:sp>
      <p:pic>
        <p:nvPicPr>
          <p:cNvPr id="10" name="Picture 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36" y="790367"/>
            <a:ext cx="5867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>
            <a:off x="3429000" y="946150"/>
            <a:ext cx="408294" cy="349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619738" y="1219200"/>
            <a:ext cx="2122035" cy="654050"/>
            <a:chOff x="4391138" y="1219200"/>
            <a:chExt cx="2122035" cy="654050"/>
          </a:xfrm>
        </p:grpSpPr>
        <p:sp>
          <p:nvSpPr>
            <p:cNvPr id="28" name="Down Arrow 27"/>
            <p:cNvSpPr/>
            <p:nvPr/>
          </p:nvSpPr>
          <p:spPr>
            <a:xfrm>
              <a:off x="5334000" y="1219200"/>
              <a:ext cx="228600" cy="654050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Down Arrow 33"/>
            <p:cNvSpPr/>
            <p:nvPr/>
          </p:nvSpPr>
          <p:spPr>
            <a:xfrm rot="18573801">
              <a:off x="4818744" y="1032095"/>
              <a:ext cx="217459" cy="1072672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Down Arrow 34"/>
            <p:cNvSpPr/>
            <p:nvPr/>
          </p:nvSpPr>
          <p:spPr>
            <a:xfrm rot="2925136">
              <a:off x="5844603" y="1068027"/>
              <a:ext cx="264467" cy="1072672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633380" y="1427465"/>
            <a:ext cx="4118988" cy="287491"/>
            <a:chOff x="3404780" y="1427465"/>
            <a:chExt cx="4118988" cy="287491"/>
          </a:xfrm>
        </p:grpSpPr>
        <p:sp>
          <p:nvSpPr>
            <p:cNvPr id="36" name="Down Arrow 35"/>
            <p:cNvSpPr/>
            <p:nvPr/>
          </p:nvSpPr>
          <p:spPr>
            <a:xfrm rot="17523850">
              <a:off x="4296901" y="550915"/>
              <a:ext cx="271920" cy="2056161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own Arrow 36"/>
            <p:cNvSpPr/>
            <p:nvPr/>
          </p:nvSpPr>
          <p:spPr>
            <a:xfrm rot="4102001">
              <a:off x="6327418" y="503035"/>
              <a:ext cx="271920" cy="2120780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659765" y="2057400"/>
            <a:ext cx="2122035" cy="654050"/>
            <a:chOff x="4391138" y="1219200"/>
            <a:chExt cx="2122035" cy="654050"/>
          </a:xfrm>
        </p:grpSpPr>
        <p:sp>
          <p:nvSpPr>
            <p:cNvPr id="45" name="Down Arrow 44"/>
            <p:cNvSpPr/>
            <p:nvPr/>
          </p:nvSpPr>
          <p:spPr>
            <a:xfrm>
              <a:off x="5334000" y="1219200"/>
              <a:ext cx="228600" cy="654050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wn Arrow 45"/>
            <p:cNvSpPr/>
            <p:nvPr/>
          </p:nvSpPr>
          <p:spPr>
            <a:xfrm rot="18573801">
              <a:off x="4818744" y="1032095"/>
              <a:ext cx="217459" cy="1072672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 rot="2925136">
              <a:off x="5844603" y="1068027"/>
              <a:ext cx="264467" cy="1072672"/>
            </a:xfrm>
            <a:prstGeom prst="down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507" name="Object 215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2640718"/>
              </p:ext>
            </p:extLst>
          </p:nvPr>
        </p:nvGraphicFramePr>
        <p:xfrm>
          <a:off x="2898775" y="990600"/>
          <a:ext cx="301625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2" name="Formula" r:id="rId13" imgW="152640" imgH="161640" progId="Equation.Ribbit">
                  <p:embed/>
                </p:oleObj>
              </mc:Choice>
              <mc:Fallback>
                <p:oleObj name="Formula" r:id="rId13" imgW="152640" imgH="16164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898775" y="990600"/>
                        <a:ext cx="301625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3" name="Object 215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13735"/>
              </p:ext>
            </p:extLst>
          </p:nvPr>
        </p:nvGraphicFramePr>
        <p:xfrm>
          <a:off x="3967163" y="3590925"/>
          <a:ext cx="1057275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3" name="Formula" r:id="rId15" imgW="533520" imgH="186840" progId="Equation.Ribbit">
                  <p:embed/>
                </p:oleObj>
              </mc:Choice>
              <mc:Fallback>
                <p:oleObj name="Formula" r:id="rId15" imgW="533520" imgH="18684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67163" y="3590925"/>
                        <a:ext cx="1057275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Oval 53"/>
          <p:cNvSpPr/>
          <p:nvPr/>
        </p:nvSpPr>
        <p:spPr>
          <a:xfrm>
            <a:off x="3429000" y="1860550"/>
            <a:ext cx="408294" cy="34925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1" name="TextBox 21510"/>
          <p:cNvSpPr txBox="1"/>
          <p:nvPr/>
        </p:nvSpPr>
        <p:spPr>
          <a:xfrm>
            <a:off x="141379" y="4343400"/>
            <a:ext cx="38972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Scheme formulated for</a:t>
            </a:r>
            <a:br>
              <a:rPr lang="en-US" dirty="0" smtClean="0"/>
            </a:br>
            <a:r>
              <a:rPr lang="en-US" dirty="0" smtClean="0"/>
              <a:t>One-, two- and three-dimensional</a:t>
            </a:r>
            <a:br>
              <a:rPr lang="en-US" dirty="0" smtClean="0"/>
            </a:br>
            <a:r>
              <a:rPr lang="en-US" dirty="0" err="1" smtClean="0"/>
              <a:t>Laplacian</a:t>
            </a:r>
            <a:r>
              <a:rPr lang="en-US" dirty="0" smtClean="0"/>
              <a:t> operators.</a:t>
            </a:r>
            <a:endParaRPr lang="en-US" dirty="0"/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3097410"/>
            <a:ext cx="5057775" cy="3730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179287"/>
              </p:ext>
            </p:extLst>
          </p:nvPr>
        </p:nvGraphicFramePr>
        <p:xfrm>
          <a:off x="1600200" y="1676400"/>
          <a:ext cx="17526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4" name="Formula" r:id="rId18" imgW="882720" imgH="358200" progId="Equation.Ribbit">
                  <p:embed/>
                </p:oleObj>
              </mc:Choice>
              <mc:Fallback>
                <p:oleObj name="Formula" r:id="rId18" imgW="882720" imgH="35820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676400"/>
                        <a:ext cx="1752600" cy="711200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944458"/>
              </p:ext>
            </p:extLst>
          </p:nvPr>
        </p:nvGraphicFramePr>
        <p:xfrm>
          <a:off x="60593" y="1903412"/>
          <a:ext cx="6762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25" name="Formula" r:id="rId20" imgW="340560" imgH="193320" progId="Equation.Ribbit">
                  <p:embed/>
                </p:oleObj>
              </mc:Choice>
              <mc:Fallback>
                <p:oleObj name="Formula" r:id="rId20" imgW="340560" imgH="193320" progId="Equation.Ribbi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593" y="1903412"/>
                        <a:ext cx="676275" cy="382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 advTm="1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4" grpId="0" animBg="1"/>
      <p:bldP spid="215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|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1">
      <a:dk1>
        <a:sysClr val="windowText" lastClr="000000"/>
      </a:dk1>
      <a:lt1>
        <a:srgbClr val="000000"/>
      </a:lt1>
      <a:dk2>
        <a:srgbClr val="FFFFFF"/>
      </a:dk2>
      <a:lt2>
        <a:srgbClr val="FFFFFF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873</Words>
  <Application>Microsoft Office PowerPoint</Application>
  <PresentationFormat>On-screen Show (4:3)</PresentationFormat>
  <Paragraphs>242</Paragraphs>
  <Slides>21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Apex</vt:lpstr>
      <vt:lpstr>Formula</vt:lpstr>
      <vt:lpstr>Aurora Equation</vt:lpstr>
      <vt:lpstr>Study of Vortex Ring Dynamics in the  Nonlinear Schrödinger Equation  utilizing GPU-Accelerated High-Order Compact Numerical Integrators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Reuven Meir</dc:creator>
  <cp:lastModifiedBy>Reuven Meir</cp:lastModifiedBy>
  <cp:revision>200</cp:revision>
  <cp:lastPrinted>1601-01-01T00:00:00Z</cp:lastPrinted>
  <dcterms:created xsi:type="dcterms:W3CDTF">1601-01-01T00:00:00Z</dcterms:created>
  <dcterms:modified xsi:type="dcterms:W3CDTF">2011-03-24T23:43:30Z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